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Lst>
  <p:notesMasterIdLst>
    <p:notesMasterId r:id="rId12"/>
  </p:notesMasterIdLst>
  <p:handoutMasterIdLst>
    <p:handoutMasterId r:id="rId13"/>
  </p:handoutMasterIdLst>
  <p:sldIdLst>
    <p:sldId id="3702" r:id="rId2"/>
    <p:sldId id="3561" r:id="rId3"/>
    <p:sldId id="742" r:id="rId4"/>
    <p:sldId id="3834" r:id="rId5"/>
    <p:sldId id="3723" r:id="rId6"/>
    <p:sldId id="3836" r:id="rId7"/>
    <p:sldId id="3835" r:id="rId8"/>
    <p:sldId id="3673" r:id="rId9"/>
    <p:sldId id="3711" r:id="rId10"/>
    <p:sldId id="3449" r:id="rId11"/>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Zdunkewicz" initials="NZ" lastIdx="1" clrIdx="0"/>
  <p:cmAuthor id="1" name="Alex Borkholder" initials="AB" lastIdx="36" clrIdx="1">
    <p:extLst>
      <p:ext uri="{19B8F6BF-5375-455C-9EA6-DF929625EA0E}">
        <p15:presenceInfo xmlns:p15="http://schemas.microsoft.com/office/powerpoint/2012/main" userId="S::ABorkholder@democracycorps.com::3467d4a9-5361-4f65-831a-2f92671e5f10" providerId="AD"/>
      </p:ext>
    </p:extLst>
  </p:cmAuthor>
  <p:cmAuthor id="2" name="Chad Arthur" initials="CA" lastIdx="22" clrIdx="2">
    <p:extLst>
      <p:ext uri="{19B8F6BF-5375-455C-9EA6-DF929625EA0E}">
        <p15:presenceInfo xmlns:p15="http://schemas.microsoft.com/office/powerpoint/2012/main" userId="S::carthur@greenbergresearch.com::83257298-d52d-4ee2-9868-a0cd91caa9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43"/>
    <a:srgbClr val="D99694"/>
    <a:srgbClr val="1F497D"/>
    <a:srgbClr val="FF2F2F"/>
    <a:srgbClr val="FBFB71"/>
    <a:srgbClr val="FF9900"/>
    <a:srgbClr val="BB4605"/>
    <a:srgbClr val="376092"/>
    <a:srgbClr val="C050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02" autoAdjust="0"/>
    <p:restoredTop sz="83810" autoAdjust="0"/>
  </p:normalViewPr>
  <p:slideViewPr>
    <p:cSldViewPr>
      <p:cViewPr varScale="1">
        <p:scale>
          <a:sx n="106" d="100"/>
          <a:sy n="106" d="100"/>
        </p:scale>
        <p:origin x="864" y="184"/>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1902" y="-7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446535153248859E-3"/>
          <c:y val="9.2144658284263006E-2"/>
          <c:w val="0.98924833412249025"/>
          <c:h val="0.67568533792168228"/>
        </c:manualLayout>
      </c:layout>
      <c:barChart>
        <c:barDir val="col"/>
        <c:grouping val="clustered"/>
        <c:varyColors val="0"/>
        <c:ser>
          <c:idx val="0"/>
          <c:order val="0"/>
          <c:tx>
            <c:strRef>
              <c:f>Sheet1!$D$1</c:f>
              <c:strCache>
                <c:ptCount val="1"/>
                <c:pt idx="0">
                  <c:v>Already voted</c:v>
                </c:pt>
              </c:strCache>
            </c:strRef>
          </c:tx>
          <c:spPr>
            <a:solidFill>
              <a:srgbClr val="008000"/>
            </a:solidFill>
            <a:ln w="12022">
              <a:solidFill>
                <a:srgbClr val="FFFFFF"/>
              </a:solidFill>
              <a:prstDash val="solid"/>
            </a:ln>
          </c:spPr>
          <c:invertIfNegative val="0"/>
          <c:dPt>
            <c:idx val="0"/>
            <c:invertIfNegative val="0"/>
            <c:bubble3D val="0"/>
            <c:extLst>
              <c:ext xmlns:c16="http://schemas.microsoft.com/office/drawing/2014/chart" uri="{C3380CC4-5D6E-409C-BE32-E72D297353CC}">
                <c16:uniqueId val="{00000000-292A-41C2-9A34-0F92EC9AAA05}"/>
              </c:ext>
            </c:extLst>
          </c:dPt>
          <c:dPt>
            <c:idx val="1"/>
            <c:invertIfNegative val="0"/>
            <c:bubble3D val="0"/>
            <c:extLst>
              <c:ext xmlns:c16="http://schemas.microsoft.com/office/drawing/2014/chart" uri="{C3380CC4-5D6E-409C-BE32-E72D297353CC}">
                <c16:uniqueId val="{00000001-292A-41C2-9A34-0F92EC9AAA05}"/>
              </c:ext>
            </c:extLst>
          </c:dPt>
          <c:dPt>
            <c:idx val="2"/>
            <c:invertIfNegative val="0"/>
            <c:bubble3D val="0"/>
            <c:extLst>
              <c:ext xmlns:c16="http://schemas.microsoft.com/office/drawing/2014/chart" uri="{C3380CC4-5D6E-409C-BE32-E72D297353CC}">
                <c16:uniqueId val="{00000002-292A-41C2-9A34-0F92EC9AAA05}"/>
              </c:ext>
            </c:extLst>
          </c:dPt>
          <c:dPt>
            <c:idx val="3"/>
            <c:invertIfNegative val="0"/>
            <c:bubble3D val="0"/>
            <c:extLst>
              <c:ext xmlns:c16="http://schemas.microsoft.com/office/drawing/2014/chart" uri="{C3380CC4-5D6E-409C-BE32-E72D297353CC}">
                <c16:uniqueId val="{00000003-292A-41C2-9A34-0F92EC9AAA05}"/>
              </c:ext>
            </c:extLst>
          </c:dPt>
          <c:dPt>
            <c:idx val="4"/>
            <c:invertIfNegative val="0"/>
            <c:bubble3D val="0"/>
            <c:extLst>
              <c:ext xmlns:c16="http://schemas.microsoft.com/office/drawing/2014/chart" uri="{C3380CC4-5D6E-409C-BE32-E72D297353CC}">
                <c16:uniqueId val="{0000000C-464C-4180-951E-11D3F655EAC6}"/>
              </c:ext>
            </c:extLst>
          </c:dPt>
          <c:dPt>
            <c:idx val="5"/>
            <c:invertIfNegative val="0"/>
            <c:bubble3D val="0"/>
            <c:extLst>
              <c:ext xmlns:c16="http://schemas.microsoft.com/office/drawing/2014/chart" uri="{C3380CC4-5D6E-409C-BE32-E72D297353CC}">
                <c16:uniqueId val="{00000000-464C-4180-951E-11D3F655EAC6}"/>
              </c:ext>
            </c:extLst>
          </c:dPt>
          <c:dPt>
            <c:idx val="6"/>
            <c:invertIfNegative val="0"/>
            <c:bubble3D val="0"/>
            <c:extLst>
              <c:ext xmlns:c16="http://schemas.microsoft.com/office/drawing/2014/chart" uri="{C3380CC4-5D6E-409C-BE32-E72D297353CC}">
                <c16:uniqueId val="{00000003-464C-4180-951E-11D3F655EAC6}"/>
              </c:ext>
            </c:extLst>
          </c:dPt>
          <c:dPt>
            <c:idx val="7"/>
            <c:invertIfNegative val="0"/>
            <c:bubble3D val="0"/>
            <c:extLst>
              <c:ext xmlns:c16="http://schemas.microsoft.com/office/drawing/2014/chart" uri="{C3380CC4-5D6E-409C-BE32-E72D297353CC}">
                <c16:uniqueId val="{00000006-464C-4180-951E-11D3F655EAC6}"/>
              </c:ext>
            </c:extLst>
          </c:dPt>
          <c:dPt>
            <c:idx val="8"/>
            <c:invertIfNegative val="0"/>
            <c:bubble3D val="0"/>
            <c:extLst>
              <c:ext xmlns:c16="http://schemas.microsoft.com/office/drawing/2014/chart" uri="{C3380CC4-5D6E-409C-BE32-E72D297353CC}">
                <c16:uniqueId val="{00000009-464C-4180-951E-11D3F655EAC6}"/>
              </c:ext>
            </c:extLst>
          </c:dPt>
          <c:dPt>
            <c:idx val="9"/>
            <c:invertIfNegative val="0"/>
            <c:bubble3D val="0"/>
            <c:extLst>
              <c:ext xmlns:c16="http://schemas.microsoft.com/office/drawing/2014/chart" uri="{C3380CC4-5D6E-409C-BE32-E72D297353CC}">
                <c16:uniqueId val="{0000000D-464C-4180-951E-11D3F655EAC6}"/>
              </c:ext>
            </c:extLst>
          </c:dPt>
          <c:dPt>
            <c:idx val="10"/>
            <c:invertIfNegative val="0"/>
            <c:bubble3D val="0"/>
            <c:extLst>
              <c:ext xmlns:c16="http://schemas.microsoft.com/office/drawing/2014/chart" uri="{C3380CC4-5D6E-409C-BE32-E72D297353CC}">
                <c16:uniqueId val="{00000001-464C-4180-951E-11D3F655EAC6}"/>
              </c:ext>
            </c:extLst>
          </c:dPt>
          <c:dPt>
            <c:idx val="11"/>
            <c:invertIfNegative val="0"/>
            <c:bubble3D val="0"/>
            <c:extLst>
              <c:ext xmlns:c16="http://schemas.microsoft.com/office/drawing/2014/chart" uri="{C3380CC4-5D6E-409C-BE32-E72D297353CC}">
                <c16:uniqueId val="{00000004-464C-4180-951E-11D3F655EAC6}"/>
              </c:ext>
            </c:extLst>
          </c:dPt>
          <c:dPt>
            <c:idx val="12"/>
            <c:invertIfNegative val="0"/>
            <c:bubble3D val="0"/>
            <c:extLst>
              <c:ext xmlns:c16="http://schemas.microsoft.com/office/drawing/2014/chart" uri="{C3380CC4-5D6E-409C-BE32-E72D297353CC}">
                <c16:uniqueId val="{00000007-464C-4180-951E-11D3F655EAC6}"/>
              </c:ext>
            </c:extLst>
          </c:dPt>
          <c:dPt>
            <c:idx val="13"/>
            <c:invertIfNegative val="0"/>
            <c:bubble3D val="0"/>
            <c:extLst>
              <c:ext xmlns:c16="http://schemas.microsoft.com/office/drawing/2014/chart" uri="{C3380CC4-5D6E-409C-BE32-E72D297353CC}">
                <c16:uniqueId val="{0000000A-464C-4180-951E-11D3F655EAC6}"/>
              </c:ext>
            </c:extLst>
          </c:dPt>
          <c:dPt>
            <c:idx val="14"/>
            <c:invertIfNegative val="0"/>
            <c:bubble3D val="0"/>
            <c:extLst>
              <c:ext xmlns:c16="http://schemas.microsoft.com/office/drawing/2014/chart" uri="{C3380CC4-5D6E-409C-BE32-E72D297353CC}">
                <c16:uniqueId val="{0000000E-464C-4180-951E-11D3F655EAC6}"/>
              </c:ext>
            </c:extLst>
          </c:dPt>
          <c:dPt>
            <c:idx val="15"/>
            <c:invertIfNegative val="0"/>
            <c:bubble3D val="0"/>
            <c:extLst>
              <c:ext xmlns:c16="http://schemas.microsoft.com/office/drawing/2014/chart" uri="{C3380CC4-5D6E-409C-BE32-E72D297353CC}">
                <c16:uniqueId val="{00000002-464C-4180-951E-11D3F655EAC6}"/>
              </c:ext>
            </c:extLst>
          </c:dPt>
          <c:dPt>
            <c:idx val="16"/>
            <c:invertIfNegative val="0"/>
            <c:bubble3D val="0"/>
            <c:extLst>
              <c:ext xmlns:c16="http://schemas.microsoft.com/office/drawing/2014/chart" uri="{C3380CC4-5D6E-409C-BE32-E72D297353CC}">
                <c16:uniqueId val="{00000005-464C-4180-951E-11D3F655EAC6}"/>
              </c:ext>
            </c:extLst>
          </c:dPt>
          <c:dPt>
            <c:idx val="17"/>
            <c:invertIfNegative val="0"/>
            <c:bubble3D val="0"/>
            <c:extLst>
              <c:ext xmlns:c16="http://schemas.microsoft.com/office/drawing/2014/chart" uri="{C3380CC4-5D6E-409C-BE32-E72D297353CC}">
                <c16:uniqueId val="{00000008-464C-4180-951E-11D3F655EAC6}"/>
              </c:ext>
            </c:extLst>
          </c:dPt>
          <c:dPt>
            <c:idx val="18"/>
            <c:invertIfNegative val="0"/>
            <c:bubble3D val="0"/>
            <c:extLst>
              <c:ext xmlns:c16="http://schemas.microsoft.com/office/drawing/2014/chart" uri="{C3380CC4-5D6E-409C-BE32-E72D297353CC}">
                <c16:uniqueId val="{0000000B-464C-4180-951E-11D3F655EAC6}"/>
              </c:ext>
            </c:extLst>
          </c:dPt>
          <c:dLbls>
            <c:spPr>
              <a:noFill/>
              <a:ln>
                <a:noFill/>
              </a:ln>
              <a:effectLst/>
            </c:spPr>
            <c:txPr>
              <a:bodyPr/>
              <a:lstStyle/>
              <a:p>
                <a:pPr>
                  <a:defRPr sz="1600" b="1">
                    <a:solidFill>
                      <a:schemeClr val="tx1"/>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Sheet1!$C$2:$C$5</c:f>
              <c:strCache>
                <c:ptCount val="4"/>
                <c:pt idx="0">
                  <c:v>Total</c:v>
                </c:pt>
                <c:pt idx="1">
                  <c:v>Person W/Disability </c:v>
                </c:pt>
                <c:pt idx="2">
                  <c:v>Disability Community</c:v>
                </c:pt>
                <c:pt idx="3">
                  <c:v>Non Disability Community</c:v>
                </c:pt>
              </c:strCache>
            </c:strRef>
          </c:cat>
          <c:val>
            <c:numRef>
              <c:f>Sheet1!$D$2:$D$5</c:f>
              <c:numCache>
                <c:formatCode>General</c:formatCode>
                <c:ptCount val="4"/>
                <c:pt idx="0">
                  <c:v>41</c:v>
                </c:pt>
                <c:pt idx="1">
                  <c:v>43</c:v>
                </c:pt>
                <c:pt idx="2">
                  <c:v>44</c:v>
                </c:pt>
                <c:pt idx="3">
                  <c:v>40</c:v>
                </c:pt>
              </c:numCache>
            </c:numRef>
          </c:val>
          <c:extLst>
            <c:ext xmlns:c16="http://schemas.microsoft.com/office/drawing/2014/chart" uri="{C3380CC4-5D6E-409C-BE32-E72D297353CC}">
              <c16:uniqueId val="{00000005-292A-41C2-9A34-0F92EC9AAA05}"/>
            </c:ext>
          </c:extLst>
        </c:ser>
        <c:ser>
          <c:idx val="1"/>
          <c:order val="1"/>
          <c:tx>
            <c:strRef>
              <c:f>Sheet1!$E$1</c:f>
              <c:strCache>
                <c:ptCount val="1"/>
                <c:pt idx="0">
                  <c:v>Not yet voted</c:v>
                </c:pt>
              </c:strCache>
            </c:strRef>
          </c:tx>
          <c:spPr>
            <a:solidFill>
              <a:srgbClr val="92D050"/>
            </a:solidFill>
          </c:spPr>
          <c:invertIfNegative val="0"/>
          <c:dLbls>
            <c:spPr>
              <a:noFill/>
              <a:ln>
                <a:noFill/>
              </a:ln>
              <a:effectLst/>
            </c:spPr>
            <c:txPr>
              <a:bodyPr wrap="square" lIns="38100" tIns="19050" rIns="38100" bIns="19050" anchor="ctr" anchorCtr="0">
                <a:spAutoFit/>
              </a:bodyPr>
              <a:lstStyle/>
              <a:p>
                <a:pPr algn="ctr">
                  <a:defRPr lang="en-US" sz="1600" b="1" i="0" u="none" strike="noStrike" kern="1200" baseline="0">
                    <a:solidFill>
                      <a:schemeClr val="tx1"/>
                    </a:solidFill>
                    <a:latin typeface="+mn-lt"/>
                    <a:ea typeface="Geneva"/>
                    <a:cs typeface="Genev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Sheet1!$C$2:$C$5</c:f>
              <c:strCache>
                <c:ptCount val="4"/>
                <c:pt idx="0">
                  <c:v>Total</c:v>
                </c:pt>
                <c:pt idx="1">
                  <c:v>Person W/Disability </c:v>
                </c:pt>
                <c:pt idx="2">
                  <c:v>Disability Community</c:v>
                </c:pt>
                <c:pt idx="3">
                  <c:v>Non Disability Community</c:v>
                </c:pt>
              </c:strCache>
            </c:strRef>
          </c:cat>
          <c:val>
            <c:numRef>
              <c:f>Sheet1!$E$2:$E$5</c:f>
              <c:numCache>
                <c:formatCode>General</c:formatCode>
                <c:ptCount val="4"/>
                <c:pt idx="0">
                  <c:v>49</c:v>
                </c:pt>
                <c:pt idx="1">
                  <c:v>40</c:v>
                </c:pt>
                <c:pt idx="2">
                  <c:v>40</c:v>
                </c:pt>
                <c:pt idx="3">
                  <c:v>52</c:v>
                </c:pt>
              </c:numCache>
            </c:numRef>
          </c:val>
          <c:extLst>
            <c:ext xmlns:c16="http://schemas.microsoft.com/office/drawing/2014/chart" uri="{C3380CC4-5D6E-409C-BE32-E72D297353CC}">
              <c16:uniqueId val="{00000000-A0E0-4434-948C-5DCE9C419181}"/>
            </c:ext>
          </c:extLst>
        </c:ser>
        <c:dLbls>
          <c:showLegendKey val="0"/>
          <c:showVal val="0"/>
          <c:showCatName val="0"/>
          <c:showSerName val="0"/>
          <c:showPercent val="0"/>
          <c:showBubbleSize val="0"/>
        </c:dLbls>
        <c:gapWidth val="72"/>
        <c:axId val="166773760"/>
        <c:axId val="79374016"/>
      </c:barChart>
      <c:catAx>
        <c:axId val="166773760"/>
        <c:scaling>
          <c:orientation val="minMax"/>
        </c:scaling>
        <c:delete val="0"/>
        <c:axPos val="b"/>
        <c:numFmt formatCode="@" sourceLinked="0"/>
        <c:majorTickMark val="out"/>
        <c:minorTickMark val="none"/>
        <c:tickLblPos val="nextTo"/>
        <c:txPr>
          <a:bodyPr/>
          <a:lstStyle/>
          <a:p>
            <a:pPr>
              <a:defRPr sz="1400" b="1">
                <a:latin typeface="+mn-lt"/>
              </a:defRPr>
            </a:pPr>
            <a:endParaRPr lang="en-US"/>
          </a:p>
        </c:txPr>
        <c:crossAx val="79374016"/>
        <c:crosses val="autoZero"/>
        <c:auto val="1"/>
        <c:lblAlgn val="ctr"/>
        <c:lblOffset val="100"/>
        <c:noMultiLvlLbl val="0"/>
      </c:catAx>
      <c:valAx>
        <c:axId val="79374016"/>
        <c:scaling>
          <c:orientation val="minMax"/>
          <c:max val="80"/>
          <c:min val="0"/>
        </c:scaling>
        <c:delete val="0"/>
        <c:axPos val="l"/>
        <c:numFmt formatCode="General" sourceLinked="1"/>
        <c:majorTickMark val="none"/>
        <c:minorTickMark val="none"/>
        <c:tickLblPos val="none"/>
        <c:spPr>
          <a:ln w="9016">
            <a:noFill/>
          </a:ln>
        </c:spPr>
        <c:crossAx val="166773760"/>
        <c:crosses val="autoZero"/>
        <c:crossBetween val="between"/>
        <c:majorUnit val="25"/>
        <c:minorUnit val="10"/>
      </c:valAx>
      <c:spPr>
        <a:noFill/>
        <a:ln w="24043">
          <a:noFill/>
        </a:ln>
      </c:spPr>
    </c:plotArea>
    <c:legend>
      <c:legendPos val="r"/>
      <c:legendEntry>
        <c:idx val="0"/>
        <c:txPr>
          <a:bodyPr/>
          <a:lstStyle/>
          <a:p>
            <a:pPr>
              <a:defRPr sz="1400"/>
            </a:pPr>
            <a:endParaRPr lang="en-US"/>
          </a:p>
        </c:txPr>
      </c:legendEntry>
      <c:legendEntry>
        <c:idx val="1"/>
        <c:txPr>
          <a:bodyPr/>
          <a:lstStyle/>
          <a:p>
            <a:pPr>
              <a:defRPr sz="1400"/>
            </a:pPr>
            <a:endParaRPr lang="en-US"/>
          </a:p>
        </c:txPr>
      </c:legendEntry>
      <c:layout>
        <c:manualLayout>
          <c:xMode val="edge"/>
          <c:yMode val="edge"/>
          <c:x val="8.1622104089830363E-4"/>
          <c:y val="0"/>
          <c:w val="0.98187656587418271"/>
          <c:h val="0.11510878000481684"/>
        </c:manualLayout>
      </c:layout>
      <c:overlay val="0"/>
      <c:txPr>
        <a:bodyPr/>
        <a:lstStyle/>
        <a:p>
          <a:pPr>
            <a:defRPr sz="1400"/>
          </a:pPr>
          <a:endParaRPr lang="en-US"/>
        </a:p>
      </c:txPr>
    </c:legend>
    <c:plotVisOnly val="1"/>
    <c:dispBlanksAs val="gap"/>
    <c:showDLblsOverMax val="0"/>
  </c:chart>
  <c:spPr>
    <a:noFill/>
    <a:ln>
      <a:noFill/>
    </a:ln>
  </c:spPr>
  <c:txPr>
    <a:bodyPr/>
    <a:lstStyle/>
    <a:p>
      <a:pPr>
        <a:defRPr sz="2366" b="0" i="0" u="none" strike="noStrike" baseline="0">
          <a:solidFill>
            <a:srgbClr val="000000"/>
          </a:solidFill>
          <a:latin typeface="Geneva"/>
          <a:ea typeface="Geneva"/>
          <a:cs typeface="Geneva"/>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446535153248859E-3"/>
          <c:y val="9.2144658284263006E-2"/>
          <c:w val="0.98924833412249025"/>
          <c:h val="0.67568533792168228"/>
        </c:manualLayout>
      </c:layout>
      <c:barChart>
        <c:barDir val="col"/>
        <c:grouping val="clustered"/>
        <c:varyColors val="0"/>
        <c:ser>
          <c:idx val="0"/>
          <c:order val="0"/>
          <c:tx>
            <c:strRef>
              <c:f>Sheet1!$D$1</c:f>
              <c:strCache>
                <c:ptCount val="1"/>
                <c:pt idx="0">
                  <c:v>Total</c:v>
                </c:pt>
              </c:strCache>
            </c:strRef>
          </c:tx>
          <c:spPr>
            <a:solidFill>
              <a:srgbClr val="002060"/>
            </a:solidFill>
            <a:ln w="12022">
              <a:solidFill>
                <a:srgbClr val="FFFFFF"/>
              </a:solidFill>
              <a:prstDash val="solid"/>
            </a:ln>
          </c:spPr>
          <c:invertIfNegative val="0"/>
          <c:dPt>
            <c:idx val="0"/>
            <c:invertIfNegative val="0"/>
            <c:bubble3D val="0"/>
            <c:extLst>
              <c:ext xmlns:c16="http://schemas.microsoft.com/office/drawing/2014/chart" uri="{C3380CC4-5D6E-409C-BE32-E72D297353CC}">
                <c16:uniqueId val="{00000000-292A-41C2-9A34-0F92EC9AAA05}"/>
              </c:ext>
            </c:extLst>
          </c:dPt>
          <c:dPt>
            <c:idx val="1"/>
            <c:invertIfNegative val="0"/>
            <c:bubble3D val="0"/>
            <c:extLst>
              <c:ext xmlns:c16="http://schemas.microsoft.com/office/drawing/2014/chart" uri="{C3380CC4-5D6E-409C-BE32-E72D297353CC}">
                <c16:uniqueId val="{00000001-292A-41C2-9A34-0F92EC9AAA05}"/>
              </c:ext>
            </c:extLst>
          </c:dPt>
          <c:dPt>
            <c:idx val="2"/>
            <c:invertIfNegative val="0"/>
            <c:bubble3D val="0"/>
            <c:extLst>
              <c:ext xmlns:c16="http://schemas.microsoft.com/office/drawing/2014/chart" uri="{C3380CC4-5D6E-409C-BE32-E72D297353CC}">
                <c16:uniqueId val="{00000002-292A-41C2-9A34-0F92EC9AAA05}"/>
              </c:ext>
            </c:extLst>
          </c:dPt>
          <c:dPt>
            <c:idx val="3"/>
            <c:invertIfNegative val="0"/>
            <c:bubble3D val="0"/>
            <c:extLst>
              <c:ext xmlns:c16="http://schemas.microsoft.com/office/drawing/2014/chart" uri="{C3380CC4-5D6E-409C-BE32-E72D297353CC}">
                <c16:uniqueId val="{00000003-292A-41C2-9A34-0F92EC9AAA05}"/>
              </c:ext>
            </c:extLst>
          </c:dPt>
          <c:dPt>
            <c:idx val="4"/>
            <c:invertIfNegative val="0"/>
            <c:bubble3D val="0"/>
            <c:extLst>
              <c:ext xmlns:c16="http://schemas.microsoft.com/office/drawing/2014/chart" uri="{C3380CC4-5D6E-409C-BE32-E72D297353CC}">
                <c16:uniqueId val="{0000000C-464C-4180-951E-11D3F655EAC6}"/>
              </c:ext>
            </c:extLst>
          </c:dPt>
          <c:dPt>
            <c:idx val="5"/>
            <c:invertIfNegative val="0"/>
            <c:bubble3D val="0"/>
            <c:extLst>
              <c:ext xmlns:c16="http://schemas.microsoft.com/office/drawing/2014/chart" uri="{C3380CC4-5D6E-409C-BE32-E72D297353CC}">
                <c16:uniqueId val="{00000000-464C-4180-951E-11D3F655EAC6}"/>
              </c:ext>
            </c:extLst>
          </c:dPt>
          <c:dPt>
            <c:idx val="6"/>
            <c:invertIfNegative val="0"/>
            <c:bubble3D val="0"/>
            <c:extLst>
              <c:ext xmlns:c16="http://schemas.microsoft.com/office/drawing/2014/chart" uri="{C3380CC4-5D6E-409C-BE32-E72D297353CC}">
                <c16:uniqueId val="{00000003-464C-4180-951E-11D3F655EAC6}"/>
              </c:ext>
            </c:extLst>
          </c:dPt>
          <c:dPt>
            <c:idx val="7"/>
            <c:invertIfNegative val="0"/>
            <c:bubble3D val="0"/>
            <c:extLst>
              <c:ext xmlns:c16="http://schemas.microsoft.com/office/drawing/2014/chart" uri="{C3380CC4-5D6E-409C-BE32-E72D297353CC}">
                <c16:uniqueId val="{00000006-464C-4180-951E-11D3F655EAC6}"/>
              </c:ext>
            </c:extLst>
          </c:dPt>
          <c:dPt>
            <c:idx val="8"/>
            <c:invertIfNegative val="0"/>
            <c:bubble3D val="0"/>
            <c:extLst>
              <c:ext xmlns:c16="http://schemas.microsoft.com/office/drawing/2014/chart" uri="{C3380CC4-5D6E-409C-BE32-E72D297353CC}">
                <c16:uniqueId val="{00000009-464C-4180-951E-11D3F655EAC6}"/>
              </c:ext>
            </c:extLst>
          </c:dPt>
          <c:dPt>
            <c:idx val="9"/>
            <c:invertIfNegative val="0"/>
            <c:bubble3D val="0"/>
            <c:extLst>
              <c:ext xmlns:c16="http://schemas.microsoft.com/office/drawing/2014/chart" uri="{C3380CC4-5D6E-409C-BE32-E72D297353CC}">
                <c16:uniqueId val="{0000000D-464C-4180-951E-11D3F655EAC6}"/>
              </c:ext>
            </c:extLst>
          </c:dPt>
          <c:dPt>
            <c:idx val="10"/>
            <c:invertIfNegative val="0"/>
            <c:bubble3D val="0"/>
            <c:extLst>
              <c:ext xmlns:c16="http://schemas.microsoft.com/office/drawing/2014/chart" uri="{C3380CC4-5D6E-409C-BE32-E72D297353CC}">
                <c16:uniqueId val="{00000001-464C-4180-951E-11D3F655EAC6}"/>
              </c:ext>
            </c:extLst>
          </c:dPt>
          <c:dPt>
            <c:idx val="11"/>
            <c:invertIfNegative val="0"/>
            <c:bubble3D val="0"/>
            <c:extLst>
              <c:ext xmlns:c16="http://schemas.microsoft.com/office/drawing/2014/chart" uri="{C3380CC4-5D6E-409C-BE32-E72D297353CC}">
                <c16:uniqueId val="{00000004-464C-4180-951E-11D3F655EAC6}"/>
              </c:ext>
            </c:extLst>
          </c:dPt>
          <c:dPt>
            <c:idx val="12"/>
            <c:invertIfNegative val="0"/>
            <c:bubble3D val="0"/>
            <c:extLst>
              <c:ext xmlns:c16="http://schemas.microsoft.com/office/drawing/2014/chart" uri="{C3380CC4-5D6E-409C-BE32-E72D297353CC}">
                <c16:uniqueId val="{00000007-464C-4180-951E-11D3F655EAC6}"/>
              </c:ext>
            </c:extLst>
          </c:dPt>
          <c:dPt>
            <c:idx val="13"/>
            <c:invertIfNegative val="0"/>
            <c:bubble3D val="0"/>
            <c:extLst>
              <c:ext xmlns:c16="http://schemas.microsoft.com/office/drawing/2014/chart" uri="{C3380CC4-5D6E-409C-BE32-E72D297353CC}">
                <c16:uniqueId val="{0000000A-464C-4180-951E-11D3F655EAC6}"/>
              </c:ext>
            </c:extLst>
          </c:dPt>
          <c:dPt>
            <c:idx val="14"/>
            <c:invertIfNegative val="0"/>
            <c:bubble3D val="0"/>
            <c:extLst>
              <c:ext xmlns:c16="http://schemas.microsoft.com/office/drawing/2014/chart" uri="{C3380CC4-5D6E-409C-BE32-E72D297353CC}">
                <c16:uniqueId val="{0000000E-464C-4180-951E-11D3F655EAC6}"/>
              </c:ext>
            </c:extLst>
          </c:dPt>
          <c:dPt>
            <c:idx val="15"/>
            <c:invertIfNegative val="0"/>
            <c:bubble3D val="0"/>
            <c:extLst>
              <c:ext xmlns:c16="http://schemas.microsoft.com/office/drawing/2014/chart" uri="{C3380CC4-5D6E-409C-BE32-E72D297353CC}">
                <c16:uniqueId val="{00000002-464C-4180-951E-11D3F655EAC6}"/>
              </c:ext>
            </c:extLst>
          </c:dPt>
          <c:dPt>
            <c:idx val="16"/>
            <c:invertIfNegative val="0"/>
            <c:bubble3D val="0"/>
            <c:extLst>
              <c:ext xmlns:c16="http://schemas.microsoft.com/office/drawing/2014/chart" uri="{C3380CC4-5D6E-409C-BE32-E72D297353CC}">
                <c16:uniqueId val="{00000005-464C-4180-951E-11D3F655EAC6}"/>
              </c:ext>
            </c:extLst>
          </c:dPt>
          <c:dPt>
            <c:idx val="17"/>
            <c:invertIfNegative val="0"/>
            <c:bubble3D val="0"/>
            <c:extLst>
              <c:ext xmlns:c16="http://schemas.microsoft.com/office/drawing/2014/chart" uri="{C3380CC4-5D6E-409C-BE32-E72D297353CC}">
                <c16:uniqueId val="{00000008-464C-4180-951E-11D3F655EAC6}"/>
              </c:ext>
            </c:extLst>
          </c:dPt>
          <c:dPt>
            <c:idx val="18"/>
            <c:invertIfNegative val="0"/>
            <c:bubble3D val="0"/>
            <c:extLst>
              <c:ext xmlns:c16="http://schemas.microsoft.com/office/drawing/2014/chart" uri="{C3380CC4-5D6E-409C-BE32-E72D297353CC}">
                <c16:uniqueId val="{0000000B-464C-4180-951E-11D3F655EAC6}"/>
              </c:ext>
            </c:extLst>
          </c:dPt>
          <c:dLbls>
            <c:spPr>
              <a:noFill/>
              <a:ln>
                <a:noFill/>
              </a:ln>
              <a:effectLst/>
            </c:spPr>
            <c:txPr>
              <a:bodyPr/>
              <a:lstStyle/>
              <a:p>
                <a:pPr>
                  <a:defRPr sz="1600" b="1">
                    <a:solidFill>
                      <a:schemeClr val="tx1"/>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Sheet1!$C$2:$C$8</c:f>
              <c:strCache>
                <c:ptCount val="7"/>
                <c:pt idx="0">
                  <c:v>The economy</c:v>
                </c:pt>
                <c:pt idx="1">
                  <c:v>Health care</c:v>
                </c:pt>
                <c:pt idx="2">
                  <c:v>Managing the public health crisis</c:v>
                </c:pt>
                <c:pt idx="3">
                  <c:v>Uniting the country</c:v>
                </c:pt>
                <c:pt idx="4">
                  <c:v>Getting people back to work</c:v>
                </c:pt>
                <c:pt idx="5">
                  <c:v>Improving things for the middle class</c:v>
                </c:pt>
                <c:pt idx="6">
                  <c:v>Climate change</c:v>
                </c:pt>
              </c:strCache>
            </c:strRef>
          </c:cat>
          <c:val>
            <c:numRef>
              <c:f>Sheet1!$D$2:$D$8</c:f>
              <c:numCache>
                <c:formatCode>General</c:formatCode>
                <c:ptCount val="7"/>
                <c:pt idx="0">
                  <c:v>50</c:v>
                </c:pt>
                <c:pt idx="1">
                  <c:v>43</c:v>
                </c:pt>
                <c:pt idx="2">
                  <c:v>33</c:v>
                </c:pt>
                <c:pt idx="3">
                  <c:v>27</c:v>
                </c:pt>
                <c:pt idx="4">
                  <c:v>26</c:v>
                </c:pt>
                <c:pt idx="5">
                  <c:v>21</c:v>
                </c:pt>
                <c:pt idx="6">
                  <c:v>19</c:v>
                </c:pt>
              </c:numCache>
            </c:numRef>
          </c:val>
          <c:extLst>
            <c:ext xmlns:c16="http://schemas.microsoft.com/office/drawing/2014/chart" uri="{C3380CC4-5D6E-409C-BE32-E72D297353CC}">
              <c16:uniqueId val="{00000005-292A-41C2-9A34-0F92EC9AAA05}"/>
            </c:ext>
          </c:extLst>
        </c:ser>
        <c:ser>
          <c:idx val="1"/>
          <c:order val="1"/>
          <c:tx>
            <c:strRef>
              <c:f>Sheet1!$E$1</c:f>
              <c:strCache>
                <c:ptCount val="1"/>
                <c:pt idx="0">
                  <c:v>Person W/Disability </c:v>
                </c:pt>
              </c:strCache>
            </c:strRef>
          </c:tx>
          <c:spPr>
            <a:solidFill>
              <a:schemeClr val="tx2">
                <a:lumMod val="60000"/>
                <a:lumOff val="40000"/>
              </a:schemeClr>
            </a:solidFill>
          </c:spPr>
          <c:invertIfNegative val="0"/>
          <c:dLbls>
            <c:spPr>
              <a:noFill/>
              <a:ln>
                <a:noFill/>
              </a:ln>
              <a:effectLst/>
            </c:spPr>
            <c:txPr>
              <a:bodyPr wrap="square" lIns="38100" tIns="19050" rIns="38100" bIns="19050" anchor="ctr" anchorCtr="0">
                <a:spAutoFit/>
              </a:bodyPr>
              <a:lstStyle/>
              <a:p>
                <a:pPr algn="ctr">
                  <a:defRPr lang="en-US" sz="1600" b="1" i="0" u="none" strike="noStrike" kern="1200" baseline="0">
                    <a:solidFill>
                      <a:schemeClr val="tx1"/>
                    </a:solidFill>
                    <a:latin typeface="+mn-lt"/>
                    <a:ea typeface="Geneva"/>
                    <a:cs typeface="Genev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Sheet1!$C$2:$C$8</c:f>
              <c:strCache>
                <c:ptCount val="7"/>
                <c:pt idx="0">
                  <c:v>The economy</c:v>
                </c:pt>
                <c:pt idx="1">
                  <c:v>Health care</c:v>
                </c:pt>
                <c:pt idx="2">
                  <c:v>Managing the public health crisis</c:v>
                </c:pt>
                <c:pt idx="3">
                  <c:v>Uniting the country</c:v>
                </c:pt>
                <c:pt idx="4">
                  <c:v>Getting people back to work</c:v>
                </c:pt>
                <c:pt idx="5">
                  <c:v>Improving things for the middle class</c:v>
                </c:pt>
                <c:pt idx="6">
                  <c:v>Climate change</c:v>
                </c:pt>
              </c:strCache>
            </c:strRef>
          </c:cat>
          <c:val>
            <c:numRef>
              <c:f>Sheet1!$E$2:$E$8</c:f>
              <c:numCache>
                <c:formatCode>General</c:formatCode>
                <c:ptCount val="7"/>
                <c:pt idx="0">
                  <c:v>43</c:v>
                </c:pt>
                <c:pt idx="1">
                  <c:v>45</c:v>
                </c:pt>
                <c:pt idx="2">
                  <c:v>34</c:v>
                </c:pt>
                <c:pt idx="3">
                  <c:v>28</c:v>
                </c:pt>
                <c:pt idx="4">
                  <c:v>25</c:v>
                </c:pt>
                <c:pt idx="5">
                  <c:v>24</c:v>
                </c:pt>
                <c:pt idx="6">
                  <c:v>21</c:v>
                </c:pt>
              </c:numCache>
            </c:numRef>
          </c:val>
          <c:extLst>
            <c:ext xmlns:c16="http://schemas.microsoft.com/office/drawing/2014/chart" uri="{C3380CC4-5D6E-409C-BE32-E72D297353CC}">
              <c16:uniqueId val="{00000000-A0E0-4434-948C-5DCE9C419181}"/>
            </c:ext>
          </c:extLst>
        </c:ser>
        <c:ser>
          <c:idx val="2"/>
          <c:order val="2"/>
          <c:tx>
            <c:strRef>
              <c:f>Sheet1!$F$1</c:f>
              <c:strCache>
                <c:ptCount val="1"/>
                <c:pt idx="0">
                  <c:v>Disability Comm.</c:v>
                </c:pt>
              </c:strCache>
            </c:strRef>
          </c:tx>
          <c:spPr>
            <a:solidFill>
              <a:schemeClr val="accent1">
                <a:lumMod val="60000"/>
                <a:lumOff val="40000"/>
              </a:schemeClr>
            </a:solidFill>
          </c:spPr>
          <c:invertIfNegative val="0"/>
          <c:dLbls>
            <c:spPr>
              <a:noFill/>
              <a:ln>
                <a:noFill/>
              </a:ln>
              <a:effectLst/>
            </c:spPr>
            <c:txPr>
              <a:bodyPr wrap="square" lIns="38100" tIns="19050" rIns="38100" bIns="19050" anchor="ctr" anchorCtr="0">
                <a:spAutoFit/>
              </a:bodyPr>
              <a:lstStyle/>
              <a:p>
                <a:pPr algn="ctr">
                  <a:defRPr lang="en-US" sz="1600" b="1" i="0" u="none" strike="noStrike" kern="1200" baseline="0">
                    <a:solidFill>
                      <a:schemeClr val="tx1"/>
                    </a:solidFill>
                    <a:latin typeface="+mn-lt"/>
                    <a:ea typeface="Geneva"/>
                    <a:cs typeface="Genev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Sheet1!$C$2:$C$8</c:f>
              <c:strCache>
                <c:ptCount val="7"/>
                <c:pt idx="0">
                  <c:v>The economy</c:v>
                </c:pt>
                <c:pt idx="1">
                  <c:v>Health care</c:v>
                </c:pt>
                <c:pt idx="2">
                  <c:v>Managing the public health crisis</c:v>
                </c:pt>
                <c:pt idx="3">
                  <c:v>Uniting the country</c:v>
                </c:pt>
                <c:pt idx="4">
                  <c:v>Getting people back to work</c:v>
                </c:pt>
                <c:pt idx="5">
                  <c:v>Improving things for the middle class</c:v>
                </c:pt>
                <c:pt idx="6">
                  <c:v>Climate change</c:v>
                </c:pt>
              </c:strCache>
            </c:strRef>
          </c:cat>
          <c:val>
            <c:numRef>
              <c:f>Sheet1!$F$2:$F$8</c:f>
              <c:numCache>
                <c:formatCode>General</c:formatCode>
                <c:ptCount val="7"/>
                <c:pt idx="0">
                  <c:v>44</c:v>
                </c:pt>
                <c:pt idx="1">
                  <c:v>46</c:v>
                </c:pt>
                <c:pt idx="2">
                  <c:v>32</c:v>
                </c:pt>
                <c:pt idx="3">
                  <c:v>29</c:v>
                </c:pt>
                <c:pt idx="4">
                  <c:v>24</c:v>
                </c:pt>
                <c:pt idx="5">
                  <c:v>22</c:v>
                </c:pt>
                <c:pt idx="6">
                  <c:v>20</c:v>
                </c:pt>
              </c:numCache>
            </c:numRef>
          </c:val>
          <c:extLst>
            <c:ext xmlns:c16="http://schemas.microsoft.com/office/drawing/2014/chart" uri="{C3380CC4-5D6E-409C-BE32-E72D297353CC}">
              <c16:uniqueId val="{00000001-A0E0-4434-948C-5DCE9C419181}"/>
            </c:ext>
          </c:extLst>
        </c:ser>
        <c:ser>
          <c:idx val="3"/>
          <c:order val="3"/>
          <c:tx>
            <c:strRef>
              <c:f>Sheet1!$G$1</c:f>
              <c:strCache>
                <c:ptCount val="1"/>
                <c:pt idx="0">
                  <c:v>Non Disability Community</c:v>
                </c:pt>
              </c:strCache>
            </c:strRef>
          </c:tx>
          <c:spPr>
            <a:solidFill>
              <a:schemeClr val="tx2">
                <a:lumMod val="20000"/>
                <a:lumOff val="80000"/>
              </a:schemeClr>
            </a:solidFill>
          </c:spPr>
          <c:invertIfNegative val="0"/>
          <c:dLbls>
            <c:spPr>
              <a:noFill/>
              <a:ln>
                <a:noFill/>
              </a:ln>
              <a:effectLst/>
            </c:spPr>
            <c:txPr>
              <a:bodyPr wrap="square" lIns="38100" tIns="19050" rIns="38100" bIns="19050" anchor="ctr" anchorCtr="0">
                <a:spAutoFit/>
              </a:bodyPr>
              <a:lstStyle/>
              <a:p>
                <a:pPr algn="ctr">
                  <a:defRPr lang="en-US" sz="1600" b="1" i="0" u="none" strike="noStrike" kern="1200" baseline="0">
                    <a:solidFill>
                      <a:schemeClr val="tx1"/>
                    </a:solidFill>
                    <a:latin typeface="+mn-lt"/>
                    <a:ea typeface="Geneva"/>
                    <a:cs typeface="Genev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Sheet1!$C$2:$C$8</c:f>
              <c:strCache>
                <c:ptCount val="7"/>
                <c:pt idx="0">
                  <c:v>The economy</c:v>
                </c:pt>
                <c:pt idx="1">
                  <c:v>Health care</c:v>
                </c:pt>
                <c:pt idx="2">
                  <c:v>Managing the public health crisis</c:v>
                </c:pt>
                <c:pt idx="3">
                  <c:v>Uniting the country</c:v>
                </c:pt>
                <c:pt idx="4">
                  <c:v>Getting people back to work</c:v>
                </c:pt>
                <c:pt idx="5">
                  <c:v>Improving things for the middle class</c:v>
                </c:pt>
                <c:pt idx="6">
                  <c:v>Climate change</c:v>
                </c:pt>
              </c:strCache>
            </c:strRef>
          </c:cat>
          <c:val>
            <c:numRef>
              <c:f>Sheet1!$G$2:$G$8</c:f>
              <c:numCache>
                <c:formatCode>General</c:formatCode>
                <c:ptCount val="7"/>
                <c:pt idx="0">
                  <c:v>53</c:v>
                </c:pt>
                <c:pt idx="1">
                  <c:v>42</c:v>
                </c:pt>
                <c:pt idx="2">
                  <c:v>33</c:v>
                </c:pt>
                <c:pt idx="3">
                  <c:v>26</c:v>
                </c:pt>
                <c:pt idx="4">
                  <c:v>27</c:v>
                </c:pt>
                <c:pt idx="5">
                  <c:v>21</c:v>
                </c:pt>
                <c:pt idx="6">
                  <c:v>19</c:v>
                </c:pt>
              </c:numCache>
            </c:numRef>
          </c:val>
          <c:extLst>
            <c:ext xmlns:c16="http://schemas.microsoft.com/office/drawing/2014/chart" uri="{C3380CC4-5D6E-409C-BE32-E72D297353CC}">
              <c16:uniqueId val="{00000002-A0E0-4434-948C-5DCE9C419181}"/>
            </c:ext>
          </c:extLst>
        </c:ser>
        <c:dLbls>
          <c:showLegendKey val="0"/>
          <c:showVal val="0"/>
          <c:showCatName val="0"/>
          <c:showSerName val="0"/>
          <c:showPercent val="0"/>
          <c:showBubbleSize val="0"/>
        </c:dLbls>
        <c:gapWidth val="72"/>
        <c:axId val="166773760"/>
        <c:axId val="79374016"/>
      </c:barChart>
      <c:catAx>
        <c:axId val="166773760"/>
        <c:scaling>
          <c:orientation val="minMax"/>
        </c:scaling>
        <c:delete val="0"/>
        <c:axPos val="b"/>
        <c:numFmt formatCode="@" sourceLinked="0"/>
        <c:majorTickMark val="out"/>
        <c:minorTickMark val="none"/>
        <c:tickLblPos val="nextTo"/>
        <c:txPr>
          <a:bodyPr/>
          <a:lstStyle/>
          <a:p>
            <a:pPr>
              <a:defRPr sz="1200" b="1">
                <a:latin typeface="+mn-lt"/>
              </a:defRPr>
            </a:pPr>
            <a:endParaRPr lang="en-US"/>
          </a:p>
        </c:txPr>
        <c:crossAx val="79374016"/>
        <c:crosses val="autoZero"/>
        <c:auto val="1"/>
        <c:lblAlgn val="ctr"/>
        <c:lblOffset val="100"/>
        <c:noMultiLvlLbl val="0"/>
      </c:catAx>
      <c:valAx>
        <c:axId val="79374016"/>
        <c:scaling>
          <c:orientation val="minMax"/>
          <c:max val="60"/>
          <c:min val="0"/>
        </c:scaling>
        <c:delete val="0"/>
        <c:axPos val="l"/>
        <c:numFmt formatCode="General" sourceLinked="1"/>
        <c:majorTickMark val="none"/>
        <c:minorTickMark val="none"/>
        <c:tickLblPos val="none"/>
        <c:spPr>
          <a:ln w="9016">
            <a:noFill/>
          </a:ln>
        </c:spPr>
        <c:crossAx val="166773760"/>
        <c:crosses val="autoZero"/>
        <c:crossBetween val="between"/>
        <c:majorUnit val="25"/>
        <c:minorUnit val="10"/>
      </c:valAx>
      <c:spPr>
        <a:noFill/>
        <a:ln w="24043">
          <a:noFill/>
        </a:ln>
      </c:spPr>
    </c:plotArea>
    <c:legend>
      <c:legendPos val="r"/>
      <c:legendEntry>
        <c:idx val="0"/>
        <c:txPr>
          <a:bodyPr/>
          <a:lstStyle/>
          <a:p>
            <a:pPr>
              <a:defRPr sz="1400"/>
            </a:pPr>
            <a:endParaRPr lang="en-US"/>
          </a:p>
        </c:txPr>
      </c:legendEntry>
      <c:legendEntry>
        <c:idx val="1"/>
        <c:txPr>
          <a:bodyPr/>
          <a:lstStyle/>
          <a:p>
            <a:pPr>
              <a:defRPr sz="1400"/>
            </a:pPr>
            <a:endParaRPr lang="en-US"/>
          </a:p>
        </c:txPr>
      </c:legendEntry>
      <c:legendEntry>
        <c:idx val="2"/>
        <c:txPr>
          <a:bodyPr/>
          <a:lstStyle/>
          <a:p>
            <a:pPr>
              <a:defRPr sz="1400"/>
            </a:pPr>
            <a:endParaRPr lang="en-US"/>
          </a:p>
        </c:txPr>
      </c:legendEntry>
      <c:legendEntry>
        <c:idx val="3"/>
        <c:txPr>
          <a:bodyPr/>
          <a:lstStyle/>
          <a:p>
            <a:pPr>
              <a:defRPr sz="1400"/>
            </a:pPr>
            <a:endParaRPr lang="en-US"/>
          </a:p>
        </c:txPr>
      </c:legendEntry>
      <c:layout>
        <c:manualLayout>
          <c:xMode val="edge"/>
          <c:yMode val="edge"/>
          <c:x val="8.1622104089830363E-4"/>
          <c:y val="0"/>
          <c:w val="0.98187656587418271"/>
          <c:h val="0.11510878000481684"/>
        </c:manualLayout>
      </c:layout>
      <c:overlay val="0"/>
      <c:txPr>
        <a:bodyPr/>
        <a:lstStyle/>
        <a:p>
          <a:pPr>
            <a:defRPr sz="1400"/>
          </a:pPr>
          <a:endParaRPr lang="en-US"/>
        </a:p>
      </c:txPr>
    </c:legend>
    <c:plotVisOnly val="1"/>
    <c:dispBlanksAs val="gap"/>
    <c:showDLblsOverMax val="0"/>
  </c:chart>
  <c:spPr>
    <a:noFill/>
    <a:ln>
      <a:noFill/>
    </a:ln>
  </c:spPr>
  <c:txPr>
    <a:bodyPr/>
    <a:lstStyle/>
    <a:p>
      <a:pPr>
        <a:defRPr sz="2366" b="0" i="0" u="none" strike="noStrike" baseline="0">
          <a:solidFill>
            <a:srgbClr val="000000"/>
          </a:solidFill>
          <a:latin typeface="Geneva"/>
          <a:ea typeface="Geneva"/>
          <a:cs typeface="Geneva"/>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4446535153248859E-3"/>
          <c:y val="9.2144658284263006E-2"/>
          <c:w val="0.98924833412249025"/>
          <c:h val="0.67568533792168228"/>
        </c:manualLayout>
      </c:layout>
      <c:barChart>
        <c:barDir val="col"/>
        <c:grouping val="clustered"/>
        <c:varyColors val="0"/>
        <c:ser>
          <c:idx val="0"/>
          <c:order val="0"/>
          <c:tx>
            <c:strRef>
              <c:f>Sheet1!$D$1</c:f>
              <c:strCache>
                <c:ptCount val="1"/>
                <c:pt idx="0">
                  <c:v>Total</c:v>
                </c:pt>
              </c:strCache>
            </c:strRef>
          </c:tx>
          <c:spPr>
            <a:solidFill>
              <a:srgbClr val="002060"/>
            </a:solidFill>
            <a:ln w="12022">
              <a:solidFill>
                <a:srgbClr val="FFFFFF"/>
              </a:solidFill>
              <a:prstDash val="solid"/>
            </a:ln>
          </c:spPr>
          <c:invertIfNegative val="0"/>
          <c:dPt>
            <c:idx val="0"/>
            <c:invertIfNegative val="0"/>
            <c:bubble3D val="0"/>
            <c:extLst>
              <c:ext xmlns:c16="http://schemas.microsoft.com/office/drawing/2014/chart" uri="{C3380CC4-5D6E-409C-BE32-E72D297353CC}">
                <c16:uniqueId val="{00000000-292A-41C2-9A34-0F92EC9AAA05}"/>
              </c:ext>
            </c:extLst>
          </c:dPt>
          <c:dPt>
            <c:idx val="1"/>
            <c:invertIfNegative val="0"/>
            <c:bubble3D val="0"/>
            <c:extLst>
              <c:ext xmlns:c16="http://schemas.microsoft.com/office/drawing/2014/chart" uri="{C3380CC4-5D6E-409C-BE32-E72D297353CC}">
                <c16:uniqueId val="{00000001-292A-41C2-9A34-0F92EC9AAA05}"/>
              </c:ext>
            </c:extLst>
          </c:dPt>
          <c:dPt>
            <c:idx val="2"/>
            <c:invertIfNegative val="0"/>
            <c:bubble3D val="0"/>
            <c:extLst>
              <c:ext xmlns:c16="http://schemas.microsoft.com/office/drawing/2014/chart" uri="{C3380CC4-5D6E-409C-BE32-E72D297353CC}">
                <c16:uniqueId val="{00000002-292A-41C2-9A34-0F92EC9AAA05}"/>
              </c:ext>
            </c:extLst>
          </c:dPt>
          <c:dPt>
            <c:idx val="3"/>
            <c:invertIfNegative val="0"/>
            <c:bubble3D val="0"/>
            <c:extLst>
              <c:ext xmlns:c16="http://schemas.microsoft.com/office/drawing/2014/chart" uri="{C3380CC4-5D6E-409C-BE32-E72D297353CC}">
                <c16:uniqueId val="{00000003-292A-41C2-9A34-0F92EC9AAA05}"/>
              </c:ext>
            </c:extLst>
          </c:dPt>
          <c:dPt>
            <c:idx val="4"/>
            <c:invertIfNegative val="0"/>
            <c:bubble3D val="0"/>
            <c:extLst>
              <c:ext xmlns:c16="http://schemas.microsoft.com/office/drawing/2014/chart" uri="{C3380CC4-5D6E-409C-BE32-E72D297353CC}">
                <c16:uniqueId val="{0000000C-464C-4180-951E-11D3F655EAC6}"/>
              </c:ext>
            </c:extLst>
          </c:dPt>
          <c:dPt>
            <c:idx val="5"/>
            <c:invertIfNegative val="0"/>
            <c:bubble3D val="0"/>
            <c:extLst>
              <c:ext xmlns:c16="http://schemas.microsoft.com/office/drawing/2014/chart" uri="{C3380CC4-5D6E-409C-BE32-E72D297353CC}">
                <c16:uniqueId val="{00000000-464C-4180-951E-11D3F655EAC6}"/>
              </c:ext>
            </c:extLst>
          </c:dPt>
          <c:dPt>
            <c:idx val="6"/>
            <c:invertIfNegative val="0"/>
            <c:bubble3D val="0"/>
            <c:extLst>
              <c:ext xmlns:c16="http://schemas.microsoft.com/office/drawing/2014/chart" uri="{C3380CC4-5D6E-409C-BE32-E72D297353CC}">
                <c16:uniqueId val="{00000003-464C-4180-951E-11D3F655EAC6}"/>
              </c:ext>
            </c:extLst>
          </c:dPt>
          <c:dPt>
            <c:idx val="7"/>
            <c:invertIfNegative val="0"/>
            <c:bubble3D val="0"/>
            <c:extLst>
              <c:ext xmlns:c16="http://schemas.microsoft.com/office/drawing/2014/chart" uri="{C3380CC4-5D6E-409C-BE32-E72D297353CC}">
                <c16:uniqueId val="{00000006-464C-4180-951E-11D3F655EAC6}"/>
              </c:ext>
            </c:extLst>
          </c:dPt>
          <c:dPt>
            <c:idx val="8"/>
            <c:invertIfNegative val="0"/>
            <c:bubble3D val="0"/>
            <c:extLst>
              <c:ext xmlns:c16="http://schemas.microsoft.com/office/drawing/2014/chart" uri="{C3380CC4-5D6E-409C-BE32-E72D297353CC}">
                <c16:uniqueId val="{00000009-464C-4180-951E-11D3F655EAC6}"/>
              </c:ext>
            </c:extLst>
          </c:dPt>
          <c:dPt>
            <c:idx val="9"/>
            <c:invertIfNegative val="0"/>
            <c:bubble3D val="0"/>
            <c:extLst>
              <c:ext xmlns:c16="http://schemas.microsoft.com/office/drawing/2014/chart" uri="{C3380CC4-5D6E-409C-BE32-E72D297353CC}">
                <c16:uniqueId val="{0000000D-464C-4180-951E-11D3F655EAC6}"/>
              </c:ext>
            </c:extLst>
          </c:dPt>
          <c:dPt>
            <c:idx val="10"/>
            <c:invertIfNegative val="0"/>
            <c:bubble3D val="0"/>
            <c:extLst>
              <c:ext xmlns:c16="http://schemas.microsoft.com/office/drawing/2014/chart" uri="{C3380CC4-5D6E-409C-BE32-E72D297353CC}">
                <c16:uniqueId val="{00000001-464C-4180-951E-11D3F655EAC6}"/>
              </c:ext>
            </c:extLst>
          </c:dPt>
          <c:dPt>
            <c:idx val="11"/>
            <c:invertIfNegative val="0"/>
            <c:bubble3D val="0"/>
            <c:extLst>
              <c:ext xmlns:c16="http://schemas.microsoft.com/office/drawing/2014/chart" uri="{C3380CC4-5D6E-409C-BE32-E72D297353CC}">
                <c16:uniqueId val="{00000004-464C-4180-951E-11D3F655EAC6}"/>
              </c:ext>
            </c:extLst>
          </c:dPt>
          <c:dPt>
            <c:idx val="12"/>
            <c:invertIfNegative val="0"/>
            <c:bubble3D val="0"/>
            <c:extLst>
              <c:ext xmlns:c16="http://schemas.microsoft.com/office/drawing/2014/chart" uri="{C3380CC4-5D6E-409C-BE32-E72D297353CC}">
                <c16:uniqueId val="{00000007-464C-4180-951E-11D3F655EAC6}"/>
              </c:ext>
            </c:extLst>
          </c:dPt>
          <c:dPt>
            <c:idx val="13"/>
            <c:invertIfNegative val="0"/>
            <c:bubble3D val="0"/>
            <c:extLst>
              <c:ext xmlns:c16="http://schemas.microsoft.com/office/drawing/2014/chart" uri="{C3380CC4-5D6E-409C-BE32-E72D297353CC}">
                <c16:uniqueId val="{0000000A-464C-4180-951E-11D3F655EAC6}"/>
              </c:ext>
            </c:extLst>
          </c:dPt>
          <c:dPt>
            <c:idx val="14"/>
            <c:invertIfNegative val="0"/>
            <c:bubble3D val="0"/>
            <c:extLst>
              <c:ext xmlns:c16="http://schemas.microsoft.com/office/drawing/2014/chart" uri="{C3380CC4-5D6E-409C-BE32-E72D297353CC}">
                <c16:uniqueId val="{0000000E-464C-4180-951E-11D3F655EAC6}"/>
              </c:ext>
            </c:extLst>
          </c:dPt>
          <c:dPt>
            <c:idx val="15"/>
            <c:invertIfNegative val="0"/>
            <c:bubble3D val="0"/>
            <c:extLst>
              <c:ext xmlns:c16="http://schemas.microsoft.com/office/drawing/2014/chart" uri="{C3380CC4-5D6E-409C-BE32-E72D297353CC}">
                <c16:uniqueId val="{00000002-464C-4180-951E-11D3F655EAC6}"/>
              </c:ext>
            </c:extLst>
          </c:dPt>
          <c:dPt>
            <c:idx val="16"/>
            <c:invertIfNegative val="0"/>
            <c:bubble3D val="0"/>
            <c:extLst>
              <c:ext xmlns:c16="http://schemas.microsoft.com/office/drawing/2014/chart" uri="{C3380CC4-5D6E-409C-BE32-E72D297353CC}">
                <c16:uniqueId val="{00000005-464C-4180-951E-11D3F655EAC6}"/>
              </c:ext>
            </c:extLst>
          </c:dPt>
          <c:dPt>
            <c:idx val="17"/>
            <c:invertIfNegative val="0"/>
            <c:bubble3D val="0"/>
            <c:extLst>
              <c:ext xmlns:c16="http://schemas.microsoft.com/office/drawing/2014/chart" uri="{C3380CC4-5D6E-409C-BE32-E72D297353CC}">
                <c16:uniqueId val="{00000008-464C-4180-951E-11D3F655EAC6}"/>
              </c:ext>
            </c:extLst>
          </c:dPt>
          <c:dPt>
            <c:idx val="18"/>
            <c:invertIfNegative val="0"/>
            <c:bubble3D val="0"/>
            <c:extLst>
              <c:ext xmlns:c16="http://schemas.microsoft.com/office/drawing/2014/chart" uri="{C3380CC4-5D6E-409C-BE32-E72D297353CC}">
                <c16:uniqueId val="{0000000B-464C-4180-951E-11D3F655EAC6}"/>
              </c:ext>
            </c:extLst>
          </c:dPt>
          <c:dLbls>
            <c:spPr>
              <a:noFill/>
              <a:ln>
                <a:noFill/>
              </a:ln>
              <a:effectLst/>
            </c:spPr>
            <c:txPr>
              <a:bodyPr/>
              <a:lstStyle/>
              <a:p>
                <a:pPr>
                  <a:defRPr sz="1600" b="1">
                    <a:solidFill>
                      <a:schemeClr val="tx1"/>
                    </a:solidFill>
                    <a:latin typeface="+mn-lt"/>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Sheet1!$C$2:$C$7</c:f>
              <c:strCache>
                <c:ptCount val="6"/>
                <c:pt idx="0">
                  <c:v>Immigration</c:v>
                </c:pt>
                <c:pt idx="1">
                  <c:v>Addressing racial inequality</c:v>
                </c:pt>
                <c:pt idx="2">
                  <c:v>Getting kids back to school</c:v>
                </c:pt>
                <c:pt idx="3">
                  <c:v>Education</c:v>
                </c:pt>
                <c:pt idx="4">
                  <c:v>Foreign relations</c:v>
                </c:pt>
                <c:pt idx="5">
                  <c:v>Affordable college and reducing student loan debt</c:v>
                </c:pt>
              </c:strCache>
            </c:strRef>
          </c:cat>
          <c:val>
            <c:numRef>
              <c:f>Sheet1!$D$2:$D$7</c:f>
              <c:numCache>
                <c:formatCode>General</c:formatCode>
                <c:ptCount val="6"/>
                <c:pt idx="0">
                  <c:v>17</c:v>
                </c:pt>
                <c:pt idx="1">
                  <c:v>15</c:v>
                </c:pt>
                <c:pt idx="2">
                  <c:v>10</c:v>
                </c:pt>
                <c:pt idx="3">
                  <c:v>9</c:v>
                </c:pt>
                <c:pt idx="4">
                  <c:v>7</c:v>
                </c:pt>
                <c:pt idx="5">
                  <c:v>6</c:v>
                </c:pt>
              </c:numCache>
            </c:numRef>
          </c:val>
          <c:extLst>
            <c:ext xmlns:c16="http://schemas.microsoft.com/office/drawing/2014/chart" uri="{C3380CC4-5D6E-409C-BE32-E72D297353CC}">
              <c16:uniqueId val="{00000005-292A-41C2-9A34-0F92EC9AAA05}"/>
            </c:ext>
          </c:extLst>
        </c:ser>
        <c:ser>
          <c:idx val="1"/>
          <c:order val="1"/>
          <c:tx>
            <c:strRef>
              <c:f>Sheet1!$E$1</c:f>
              <c:strCache>
                <c:ptCount val="1"/>
                <c:pt idx="0">
                  <c:v>Person W/Disability </c:v>
                </c:pt>
              </c:strCache>
            </c:strRef>
          </c:tx>
          <c:spPr>
            <a:solidFill>
              <a:schemeClr val="tx2">
                <a:lumMod val="60000"/>
                <a:lumOff val="40000"/>
              </a:schemeClr>
            </a:solidFill>
          </c:spPr>
          <c:invertIfNegative val="0"/>
          <c:dLbls>
            <c:spPr>
              <a:noFill/>
              <a:ln>
                <a:noFill/>
              </a:ln>
              <a:effectLst/>
            </c:spPr>
            <c:txPr>
              <a:bodyPr wrap="square" lIns="38100" tIns="19050" rIns="38100" bIns="19050" anchor="ctr" anchorCtr="0">
                <a:spAutoFit/>
              </a:bodyPr>
              <a:lstStyle/>
              <a:p>
                <a:pPr algn="ctr">
                  <a:defRPr lang="en-US" sz="1600" b="1" i="0" u="none" strike="noStrike" kern="1200" baseline="0">
                    <a:solidFill>
                      <a:schemeClr val="tx1"/>
                    </a:solidFill>
                    <a:latin typeface="+mn-lt"/>
                    <a:ea typeface="Geneva"/>
                    <a:cs typeface="Genev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Sheet1!$C$2:$C$7</c:f>
              <c:strCache>
                <c:ptCount val="6"/>
                <c:pt idx="0">
                  <c:v>Immigration</c:v>
                </c:pt>
                <c:pt idx="1">
                  <c:v>Addressing racial inequality</c:v>
                </c:pt>
                <c:pt idx="2">
                  <c:v>Getting kids back to school</c:v>
                </c:pt>
                <c:pt idx="3">
                  <c:v>Education</c:v>
                </c:pt>
                <c:pt idx="4">
                  <c:v>Foreign relations</c:v>
                </c:pt>
                <c:pt idx="5">
                  <c:v>Affordable college and reducing student loan debt</c:v>
                </c:pt>
              </c:strCache>
            </c:strRef>
          </c:cat>
          <c:val>
            <c:numRef>
              <c:f>Sheet1!$E$2:$E$7</c:f>
              <c:numCache>
                <c:formatCode>General</c:formatCode>
                <c:ptCount val="6"/>
                <c:pt idx="0">
                  <c:v>16</c:v>
                </c:pt>
                <c:pt idx="1">
                  <c:v>19</c:v>
                </c:pt>
                <c:pt idx="2">
                  <c:v>10</c:v>
                </c:pt>
                <c:pt idx="3">
                  <c:v>7</c:v>
                </c:pt>
                <c:pt idx="4">
                  <c:v>5</c:v>
                </c:pt>
                <c:pt idx="5">
                  <c:v>6</c:v>
                </c:pt>
              </c:numCache>
            </c:numRef>
          </c:val>
          <c:extLst>
            <c:ext xmlns:c16="http://schemas.microsoft.com/office/drawing/2014/chart" uri="{C3380CC4-5D6E-409C-BE32-E72D297353CC}">
              <c16:uniqueId val="{00000000-A0E0-4434-948C-5DCE9C419181}"/>
            </c:ext>
          </c:extLst>
        </c:ser>
        <c:ser>
          <c:idx val="2"/>
          <c:order val="2"/>
          <c:tx>
            <c:strRef>
              <c:f>Sheet1!$F$1</c:f>
              <c:strCache>
                <c:ptCount val="1"/>
                <c:pt idx="0">
                  <c:v>Disability Comm.</c:v>
                </c:pt>
              </c:strCache>
            </c:strRef>
          </c:tx>
          <c:spPr>
            <a:solidFill>
              <a:schemeClr val="accent1">
                <a:lumMod val="60000"/>
                <a:lumOff val="40000"/>
              </a:schemeClr>
            </a:solidFill>
          </c:spPr>
          <c:invertIfNegative val="0"/>
          <c:dLbls>
            <c:spPr>
              <a:noFill/>
              <a:ln>
                <a:noFill/>
              </a:ln>
              <a:effectLst/>
            </c:spPr>
            <c:txPr>
              <a:bodyPr wrap="square" lIns="38100" tIns="19050" rIns="38100" bIns="19050" anchor="ctr" anchorCtr="0">
                <a:spAutoFit/>
              </a:bodyPr>
              <a:lstStyle/>
              <a:p>
                <a:pPr algn="ctr">
                  <a:defRPr lang="en-US" sz="1600" b="1" i="0" u="none" strike="noStrike" kern="1200" baseline="0">
                    <a:solidFill>
                      <a:schemeClr val="tx1"/>
                    </a:solidFill>
                    <a:latin typeface="+mn-lt"/>
                    <a:ea typeface="Geneva"/>
                    <a:cs typeface="Genev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Sheet1!$C$2:$C$7</c:f>
              <c:strCache>
                <c:ptCount val="6"/>
                <c:pt idx="0">
                  <c:v>Immigration</c:v>
                </c:pt>
                <c:pt idx="1">
                  <c:v>Addressing racial inequality</c:v>
                </c:pt>
                <c:pt idx="2">
                  <c:v>Getting kids back to school</c:v>
                </c:pt>
                <c:pt idx="3">
                  <c:v>Education</c:v>
                </c:pt>
                <c:pt idx="4">
                  <c:v>Foreign relations</c:v>
                </c:pt>
                <c:pt idx="5">
                  <c:v>Affordable college and reducing student loan debt</c:v>
                </c:pt>
              </c:strCache>
            </c:strRef>
          </c:cat>
          <c:val>
            <c:numRef>
              <c:f>Sheet1!$F$2:$F$7</c:f>
              <c:numCache>
                <c:formatCode>General</c:formatCode>
                <c:ptCount val="6"/>
                <c:pt idx="0">
                  <c:v>16</c:v>
                </c:pt>
                <c:pt idx="1">
                  <c:v>18</c:v>
                </c:pt>
                <c:pt idx="2">
                  <c:v>10</c:v>
                </c:pt>
                <c:pt idx="3">
                  <c:v>7</c:v>
                </c:pt>
                <c:pt idx="4">
                  <c:v>5</c:v>
                </c:pt>
                <c:pt idx="5">
                  <c:v>6</c:v>
                </c:pt>
              </c:numCache>
            </c:numRef>
          </c:val>
          <c:extLst>
            <c:ext xmlns:c16="http://schemas.microsoft.com/office/drawing/2014/chart" uri="{C3380CC4-5D6E-409C-BE32-E72D297353CC}">
              <c16:uniqueId val="{00000001-A0E0-4434-948C-5DCE9C419181}"/>
            </c:ext>
          </c:extLst>
        </c:ser>
        <c:ser>
          <c:idx val="3"/>
          <c:order val="3"/>
          <c:tx>
            <c:strRef>
              <c:f>Sheet1!$G$1</c:f>
              <c:strCache>
                <c:ptCount val="1"/>
                <c:pt idx="0">
                  <c:v>Non Disability Community</c:v>
                </c:pt>
              </c:strCache>
            </c:strRef>
          </c:tx>
          <c:spPr>
            <a:solidFill>
              <a:schemeClr val="tx2">
                <a:lumMod val="20000"/>
                <a:lumOff val="80000"/>
              </a:schemeClr>
            </a:solidFill>
          </c:spPr>
          <c:invertIfNegative val="0"/>
          <c:dLbls>
            <c:spPr>
              <a:noFill/>
              <a:ln>
                <a:noFill/>
              </a:ln>
              <a:effectLst/>
            </c:spPr>
            <c:txPr>
              <a:bodyPr wrap="square" lIns="38100" tIns="19050" rIns="38100" bIns="19050" anchor="ctr" anchorCtr="0">
                <a:spAutoFit/>
              </a:bodyPr>
              <a:lstStyle/>
              <a:p>
                <a:pPr algn="ctr">
                  <a:defRPr lang="en-US" sz="1600" b="1" i="0" u="none" strike="noStrike" kern="1200" baseline="0">
                    <a:solidFill>
                      <a:schemeClr val="tx1"/>
                    </a:solidFill>
                    <a:latin typeface="+mn-lt"/>
                    <a:ea typeface="Geneva"/>
                    <a:cs typeface="Geneva"/>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Sheet1!$C$2:$C$7</c:f>
              <c:strCache>
                <c:ptCount val="6"/>
                <c:pt idx="0">
                  <c:v>Immigration</c:v>
                </c:pt>
                <c:pt idx="1">
                  <c:v>Addressing racial inequality</c:v>
                </c:pt>
                <c:pt idx="2">
                  <c:v>Getting kids back to school</c:v>
                </c:pt>
                <c:pt idx="3">
                  <c:v>Education</c:v>
                </c:pt>
                <c:pt idx="4">
                  <c:v>Foreign relations</c:v>
                </c:pt>
                <c:pt idx="5">
                  <c:v>Affordable college and reducing student loan debt</c:v>
                </c:pt>
              </c:strCache>
            </c:strRef>
          </c:cat>
          <c:val>
            <c:numRef>
              <c:f>Sheet1!$G$2:$G$7</c:f>
              <c:numCache>
                <c:formatCode>General</c:formatCode>
                <c:ptCount val="6"/>
                <c:pt idx="0">
                  <c:v>18</c:v>
                </c:pt>
                <c:pt idx="1">
                  <c:v>14</c:v>
                </c:pt>
                <c:pt idx="2">
                  <c:v>10</c:v>
                </c:pt>
                <c:pt idx="3">
                  <c:v>10</c:v>
                </c:pt>
                <c:pt idx="4">
                  <c:v>8</c:v>
                </c:pt>
                <c:pt idx="5">
                  <c:v>6</c:v>
                </c:pt>
              </c:numCache>
            </c:numRef>
          </c:val>
          <c:extLst>
            <c:ext xmlns:c16="http://schemas.microsoft.com/office/drawing/2014/chart" uri="{C3380CC4-5D6E-409C-BE32-E72D297353CC}">
              <c16:uniqueId val="{00000002-A0E0-4434-948C-5DCE9C419181}"/>
            </c:ext>
          </c:extLst>
        </c:ser>
        <c:dLbls>
          <c:showLegendKey val="0"/>
          <c:showVal val="0"/>
          <c:showCatName val="0"/>
          <c:showSerName val="0"/>
          <c:showPercent val="0"/>
          <c:showBubbleSize val="0"/>
        </c:dLbls>
        <c:gapWidth val="72"/>
        <c:axId val="166773760"/>
        <c:axId val="79374016"/>
      </c:barChart>
      <c:catAx>
        <c:axId val="166773760"/>
        <c:scaling>
          <c:orientation val="minMax"/>
        </c:scaling>
        <c:delete val="0"/>
        <c:axPos val="b"/>
        <c:numFmt formatCode="@" sourceLinked="0"/>
        <c:majorTickMark val="out"/>
        <c:minorTickMark val="none"/>
        <c:tickLblPos val="nextTo"/>
        <c:txPr>
          <a:bodyPr/>
          <a:lstStyle/>
          <a:p>
            <a:pPr>
              <a:defRPr sz="1200" b="1">
                <a:latin typeface="+mn-lt"/>
              </a:defRPr>
            </a:pPr>
            <a:endParaRPr lang="en-US"/>
          </a:p>
        </c:txPr>
        <c:crossAx val="79374016"/>
        <c:crosses val="autoZero"/>
        <c:auto val="1"/>
        <c:lblAlgn val="ctr"/>
        <c:lblOffset val="100"/>
        <c:noMultiLvlLbl val="0"/>
      </c:catAx>
      <c:valAx>
        <c:axId val="79374016"/>
        <c:scaling>
          <c:orientation val="minMax"/>
          <c:max val="40"/>
          <c:min val="0"/>
        </c:scaling>
        <c:delete val="0"/>
        <c:axPos val="l"/>
        <c:numFmt formatCode="General" sourceLinked="1"/>
        <c:majorTickMark val="none"/>
        <c:minorTickMark val="none"/>
        <c:tickLblPos val="none"/>
        <c:spPr>
          <a:ln w="9016">
            <a:noFill/>
          </a:ln>
        </c:spPr>
        <c:crossAx val="166773760"/>
        <c:crosses val="autoZero"/>
        <c:crossBetween val="between"/>
        <c:majorUnit val="25"/>
        <c:minorUnit val="10"/>
      </c:valAx>
      <c:spPr>
        <a:noFill/>
        <a:ln w="24043">
          <a:noFill/>
        </a:ln>
      </c:spPr>
    </c:plotArea>
    <c:legend>
      <c:legendPos val="r"/>
      <c:legendEntry>
        <c:idx val="0"/>
        <c:txPr>
          <a:bodyPr/>
          <a:lstStyle/>
          <a:p>
            <a:pPr>
              <a:defRPr sz="1400"/>
            </a:pPr>
            <a:endParaRPr lang="en-US"/>
          </a:p>
        </c:txPr>
      </c:legendEntry>
      <c:legendEntry>
        <c:idx val="1"/>
        <c:txPr>
          <a:bodyPr/>
          <a:lstStyle/>
          <a:p>
            <a:pPr>
              <a:defRPr sz="1400"/>
            </a:pPr>
            <a:endParaRPr lang="en-US"/>
          </a:p>
        </c:txPr>
      </c:legendEntry>
      <c:legendEntry>
        <c:idx val="2"/>
        <c:txPr>
          <a:bodyPr/>
          <a:lstStyle/>
          <a:p>
            <a:pPr>
              <a:defRPr sz="1400"/>
            </a:pPr>
            <a:endParaRPr lang="en-US"/>
          </a:p>
        </c:txPr>
      </c:legendEntry>
      <c:legendEntry>
        <c:idx val="3"/>
        <c:txPr>
          <a:bodyPr/>
          <a:lstStyle/>
          <a:p>
            <a:pPr>
              <a:defRPr sz="1400"/>
            </a:pPr>
            <a:endParaRPr lang="en-US"/>
          </a:p>
        </c:txPr>
      </c:legendEntry>
      <c:layout>
        <c:manualLayout>
          <c:xMode val="edge"/>
          <c:yMode val="edge"/>
          <c:x val="8.1622104089830363E-4"/>
          <c:y val="0"/>
          <c:w val="0.98187656587418271"/>
          <c:h val="0.11510878000481684"/>
        </c:manualLayout>
      </c:layout>
      <c:overlay val="0"/>
      <c:txPr>
        <a:bodyPr/>
        <a:lstStyle/>
        <a:p>
          <a:pPr>
            <a:defRPr sz="1400"/>
          </a:pPr>
          <a:endParaRPr lang="en-US"/>
        </a:p>
      </c:txPr>
    </c:legend>
    <c:plotVisOnly val="1"/>
    <c:dispBlanksAs val="gap"/>
    <c:showDLblsOverMax val="0"/>
  </c:chart>
  <c:spPr>
    <a:noFill/>
    <a:ln>
      <a:noFill/>
    </a:ln>
  </c:spPr>
  <c:txPr>
    <a:bodyPr/>
    <a:lstStyle/>
    <a:p>
      <a:pPr>
        <a:defRPr sz="2366" b="0" i="0" u="none" strike="noStrike" baseline="0">
          <a:solidFill>
            <a:srgbClr val="000000"/>
          </a:solidFill>
          <a:latin typeface="Geneva"/>
          <a:ea typeface="Geneva"/>
          <a:cs typeface="Geneva"/>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987193301592112E-3"/>
          <c:y val="1.0748814054993422E-2"/>
          <c:w val="0.99246803902645298"/>
          <c:h val="0.86906098484998051"/>
        </c:manualLayout>
      </c:layout>
      <c:barChart>
        <c:barDir val="col"/>
        <c:grouping val="stacked"/>
        <c:varyColors val="0"/>
        <c:ser>
          <c:idx val="0"/>
          <c:order val="0"/>
          <c:tx>
            <c:strRef>
              <c:f>Sheet1!$C$1</c:f>
              <c:strCache>
                <c:ptCount val="1"/>
                <c:pt idx="0">
                  <c:v>Strong approve</c:v>
                </c:pt>
              </c:strCache>
            </c:strRef>
          </c:tx>
          <c:spPr>
            <a:solidFill>
              <a:srgbClr val="C00000"/>
            </a:solidFill>
            <a:ln>
              <a:solidFill>
                <a:schemeClr val="bg1"/>
              </a:solidFill>
            </a:ln>
          </c:spPr>
          <c:invertIfNegative val="0"/>
          <c:dLbls>
            <c:spPr>
              <a:noFill/>
              <a:ln>
                <a:noFill/>
              </a:ln>
              <a:effectLst/>
            </c:spPr>
            <c:txPr>
              <a:bodyPr wrap="square" lIns="38100" tIns="19050" rIns="38100" bIns="19050" anchor="ctr">
                <a:spAutoFit/>
              </a:bodyPr>
              <a:lstStyle/>
              <a:p>
                <a:pPr>
                  <a:defRPr sz="20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Sheet1!$C$2:$C$5</c:f>
              <c:numCache>
                <c:formatCode>General</c:formatCode>
                <c:ptCount val="4"/>
                <c:pt idx="0">
                  <c:v>30</c:v>
                </c:pt>
                <c:pt idx="1">
                  <c:v>29</c:v>
                </c:pt>
                <c:pt idx="2">
                  <c:v>28</c:v>
                </c:pt>
                <c:pt idx="3">
                  <c:v>31</c:v>
                </c:pt>
              </c:numCache>
            </c:numRef>
          </c:val>
          <c:extLst>
            <c:ext xmlns:c16="http://schemas.microsoft.com/office/drawing/2014/chart" uri="{C3380CC4-5D6E-409C-BE32-E72D297353CC}">
              <c16:uniqueId val="{00000000-92D4-4022-8C1F-45844DE7734F}"/>
            </c:ext>
          </c:extLst>
        </c:ser>
        <c:ser>
          <c:idx val="1"/>
          <c:order val="1"/>
          <c:tx>
            <c:strRef>
              <c:f>Sheet1!$D$1</c:f>
              <c:strCache>
                <c:ptCount val="1"/>
                <c:pt idx="0">
                  <c:v>Somewhat approve</c:v>
                </c:pt>
              </c:strCache>
            </c:strRef>
          </c:tx>
          <c:spPr>
            <a:solidFill>
              <a:srgbClr val="FF0505"/>
            </a:solidFill>
            <a:ln>
              <a:solidFill>
                <a:schemeClr val="bg1"/>
              </a:solidFill>
            </a:ln>
          </c:spPr>
          <c:invertIfNegative val="0"/>
          <c:val>
            <c:numRef>
              <c:f>Sheet1!$D$2:$D$5</c:f>
              <c:numCache>
                <c:formatCode>General</c:formatCode>
                <c:ptCount val="4"/>
                <c:pt idx="0">
                  <c:v>17</c:v>
                </c:pt>
                <c:pt idx="1">
                  <c:v>14</c:v>
                </c:pt>
                <c:pt idx="2">
                  <c:v>14</c:v>
                </c:pt>
                <c:pt idx="3">
                  <c:v>18</c:v>
                </c:pt>
              </c:numCache>
            </c:numRef>
          </c:val>
          <c:extLst>
            <c:ext xmlns:c16="http://schemas.microsoft.com/office/drawing/2014/chart" uri="{C3380CC4-5D6E-409C-BE32-E72D297353CC}">
              <c16:uniqueId val="{00000001-92D4-4022-8C1F-45844DE7734F}"/>
            </c:ext>
          </c:extLst>
        </c:ser>
        <c:ser>
          <c:idx val="2"/>
          <c:order val="2"/>
          <c:tx>
            <c:strRef>
              <c:f>Sheet1!$E$1</c:f>
              <c:strCache>
                <c:ptCount val="1"/>
                <c:pt idx="0">
                  <c:v>Total approve</c:v>
                </c:pt>
              </c:strCache>
            </c:strRef>
          </c:tx>
          <c:spPr>
            <a:noFill/>
            <a:ln>
              <a:noFill/>
            </a:ln>
          </c:spPr>
          <c:invertIfNegative val="0"/>
          <c:dLbls>
            <c:spPr>
              <a:noFill/>
              <a:ln>
                <a:noFill/>
              </a:ln>
              <a:effectLst/>
            </c:spPr>
            <c:txPr>
              <a:bodyPr wrap="square" lIns="38100" tIns="19050" rIns="38100" bIns="19050" anchor="ctr">
                <a:spAutoFit/>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Sheet1!$E$2:$E$5</c:f>
              <c:numCache>
                <c:formatCode>General</c:formatCode>
                <c:ptCount val="4"/>
                <c:pt idx="0">
                  <c:v>47</c:v>
                </c:pt>
                <c:pt idx="1">
                  <c:v>43</c:v>
                </c:pt>
                <c:pt idx="2">
                  <c:v>42</c:v>
                </c:pt>
                <c:pt idx="3">
                  <c:v>49</c:v>
                </c:pt>
              </c:numCache>
            </c:numRef>
          </c:val>
          <c:extLst>
            <c:ext xmlns:c16="http://schemas.microsoft.com/office/drawing/2014/chart" uri="{C3380CC4-5D6E-409C-BE32-E72D297353CC}">
              <c16:uniqueId val="{00000004-92D4-4022-8C1F-45844DE7734F}"/>
            </c:ext>
          </c:extLst>
        </c:ser>
        <c:ser>
          <c:idx val="3"/>
          <c:order val="3"/>
          <c:tx>
            <c:strRef>
              <c:f>Sheet1!$F$1</c:f>
              <c:strCache>
                <c:ptCount val="1"/>
                <c:pt idx="0">
                  <c:v>Strong disapprove</c:v>
                </c:pt>
              </c:strCache>
            </c:strRef>
          </c:tx>
          <c:spPr>
            <a:solidFill>
              <a:srgbClr val="000043"/>
            </a:solidFill>
            <a:ln>
              <a:solidFill>
                <a:schemeClr val="bg1"/>
              </a:solidFill>
            </a:ln>
          </c:spPr>
          <c:invertIfNegative val="0"/>
          <c:dLbls>
            <c:dLbl>
              <c:idx val="0"/>
              <c:tx>
                <c:rich>
                  <a:bodyPr/>
                  <a:lstStyle/>
                  <a:p>
                    <a:r>
                      <a:rPr lang="en-US"/>
                      <a:t>44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1C7-469F-957F-F7455C685DB2}"/>
                </c:ext>
              </c:extLst>
            </c:dLbl>
            <c:dLbl>
              <c:idx val="1"/>
              <c:tx>
                <c:rich>
                  <a:bodyPr/>
                  <a:lstStyle/>
                  <a:p>
                    <a:r>
                      <a:rPr lang="en-US"/>
                      <a:t>48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61C7-469F-957F-F7455C685DB2}"/>
                </c:ext>
              </c:extLst>
            </c:dLbl>
            <c:dLbl>
              <c:idx val="2"/>
              <c:tx>
                <c:rich>
                  <a:bodyPr/>
                  <a:lstStyle/>
                  <a:p>
                    <a:r>
                      <a:rPr lang="en-US"/>
                      <a:t>47</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7EC-4878-ADDE-7016CE7583D6}"/>
                </c:ext>
              </c:extLst>
            </c:dLbl>
            <c:dLbl>
              <c:idx val="3"/>
              <c:tx>
                <c:rich>
                  <a:bodyPr/>
                  <a:lstStyle/>
                  <a:p>
                    <a:r>
                      <a:rPr lang="en-US"/>
                      <a:t>42</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7EC-4878-ADDE-7016CE7583D6}"/>
                </c:ext>
              </c:extLst>
            </c:dLbl>
            <c:spPr>
              <a:noFill/>
              <a:ln>
                <a:noFill/>
              </a:ln>
              <a:effectLst/>
            </c:spPr>
            <c:txPr>
              <a:bodyPr wrap="square" lIns="38100" tIns="19050" rIns="38100" bIns="19050" anchor="ctr">
                <a:spAutoFit/>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Sheet1!$F$2:$F$5</c:f>
              <c:numCache>
                <c:formatCode>General</c:formatCode>
                <c:ptCount val="4"/>
                <c:pt idx="0">
                  <c:v>-44</c:v>
                </c:pt>
                <c:pt idx="1">
                  <c:v>-48</c:v>
                </c:pt>
                <c:pt idx="2">
                  <c:v>-47</c:v>
                </c:pt>
                <c:pt idx="3">
                  <c:v>-42</c:v>
                </c:pt>
              </c:numCache>
            </c:numRef>
          </c:val>
          <c:extLst>
            <c:ext xmlns:c16="http://schemas.microsoft.com/office/drawing/2014/chart" uri="{C3380CC4-5D6E-409C-BE32-E72D297353CC}">
              <c16:uniqueId val="{00000009-92D4-4022-8C1F-45844DE7734F}"/>
            </c:ext>
          </c:extLst>
        </c:ser>
        <c:ser>
          <c:idx val="4"/>
          <c:order val="4"/>
          <c:tx>
            <c:strRef>
              <c:f>Sheet1!$G$1</c:f>
              <c:strCache>
                <c:ptCount val="1"/>
                <c:pt idx="0">
                  <c:v>Somewhat disapprove</c:v>
                </c:pt>
              </c:strCache>
            </c:strRef>
          </c:tx>
          <c:spPr>
            <a:solidFill>
              <a:schemeClr val="tx2">
                <a:lumMod val="40000"/>
                <a:lumOff val="60000"/>
              </a:schemeClr>
            </a:solidFill>
            <a:ln>
              <a:solidFill>
                <a:schemeClr val="bg1"/>
              </a:solidFill>
            </a:ln>
          </c:spPr>
          <c:invertIfNegative val="0"/>
          <c:val>
            <c:numRef>
              <c:f>Sheet1!$G$2:$G$5</c:f>
              <c:numCache>
                <c:formatCode>General</c:formatCode>
                <c:ptCount val="4"/>
                <c:pt idx="0">
                  <c:v>-9</c:v>
                </c:pt>
                <c:pt idx="1">
                  <c:v>-9</c:v>
                </c:pt>
                <c:pt idx="2">
                  <c:v>-11</c:v>
                </c:pt>
                <c:pt idx="3">
                  <c:v>-9</c:v>
                </c:pt>
              </c:numCache>
            </c:numRef>
          </c:val>
          <c:extLst>
            <c:ext xmlns:c16="http://schemas.microsoft.com/office/drawing/2014/chart" uri="{C3380CC4-5D6E-409C-BE32-E72D297353CC}">
              <c16:uniqueId val="{0000000A-92D4-4022-8C1F-45844DE7734F}"/>
            </c:ext>
          </c:extLst>
        </c:ser>
        <c:ser>
          <c:idx val="5"/>
          <c:order val="5"/>
          <c:tx>
            <c:strRef>
              <c:f>Sheet1!$H$1</c:f>
              <c:strCache>
                <c:ptCount val="1"/>
                <c:pt idx="0">
                  <c:v>Total disapprove</c:v>
                </c:pt>
              </c:strCache>
            </c:strRef>
          </c:tx>
          <c:spPr>
            <a:noFill/>
          </c:spPr>
          <c:invertIfNegative val="0"/>
          <c:dLbls>
            <c:dLbl>
              <c:idx val="0"/>
              <c:tx>
                <c:rich>
                  <a:bodyPr/>
                  <a:lstStyle/>
                  <a:p>
                    <a:r>
                      <a:rPr lang="en-US"/>
                      <a:t>53</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260D-40B8-B259-80F117407616}"/>
                </c:ext>
              </c:extLst>
            </c:dLbl>
            <c:dLbl>
              <c:idx val="1"/>
              <c:tx>
                <c:rich>
                  <a:bodyPr/>
                  <a:lstStyle/>
                  <a:p>
                    <a:r>
                      <a:rPr lang="en-US"/>
                      <a:t>57</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260D-40B8-B259-80F117407616}"/>
                </c:ext>
              </c:extLst>
            </c:dLbl>
            <c:dLbl>
              <c:idx val="2"/>
              <c:tx>
                <c:rich>
                  <a:bodyPr/>
                  <a:lstStyle/>
                  <a:p>
                    <a:r>
                      <a:rPr lang="en-US"/>
                      <a:t>58</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260D-40B8-B259-80F117407616}"/>
                </c:ext>
              </c:extLst>
            </c:dLbl>
            <c:dLbl>
              <c:idx val="3"/>
              <c:tx>
                <c:rich>
                  <a:bodyPr/>
                  <a:lstStyle/>
                  <a:p>
                    <a:r>
                      <a:rPr lang="en-US"/>
                      <a:t>51</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260D-40B8-B259-80F117407616}"/>
                </c:ext>
              </c:extLst>
            </c:dLbl>
            <c:spPr>
              <a:noFill/>
              <a:ln>
                <a:noFill/>
              </a:ln>
              <a:effectLst/>
            </c:spPr>
            <c:txPr>
              <a:bodyPr wrap="square" lIns="38100" tIns="19050" rIns="38100" bIns="19050" anchor="ctr">
                <a:spAutoFit/>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Sheet1!$H$2:$H$5</c:f>
              <c:numCache>
                <c:formatCode>General</c:formatCode>
                <c:ptCount val="4"/>
                <c:pt idx="0">
                  <c:v>-53</c:v>
                </c:pt>
                <c:pt idx="1">
                  <c:v>-57</c:v>
                </c:pt>
                <c:pt idx="2">
                  <c:v>-58</c:v>
                </c:pt>
                <c:pt idx="3">
                  <c:v>-51</c:v>
                </c:pt>
              </c:numCache>
            </c:numRef>
          </c:val>
          <c:extLst>
            <c:ext xmlns:c16="http://schemas.microsoft.com/office/drawing/2014/chart" uri="{C3380CC4-5D6E-409C-BE32-E72D297353CC}">
              <c16:uniqueId val="{0000000F-92D4-4022-8C1F-45844DE7734F}"/>
            </c:ext>
          </c:extLst>
        </c:ser>
        <c:dLbls>
          <c:showLegendKey val="0"/>
          <c:showVal val="0"/>
          <c:showCatName val="0"/>
          <c:showSerName val="0"/>
          <c:showPercent val="0"/>
          <c:showBubbleSize val="0"/>
        </c:dLbls>
        <c:gapWidth val="40"/>
        <c:overlap val="100"/>
        <c:axId val="303995592"/>
        <c:axId val="303998712"/>
      </c:barChart>
      <c:catAx>
        <c:axId val="303995592"/>
        <c:scaling>
          <c:orientation val="minMax"/>
        </c:scaling>
        <c:delete val="1"/>
        <c:axPos val="b"/>
        <c:numFmt formatCode="General" sourceLinked="1"/>
        <c:majorTickMark val="out"/>
        <c:minorTickMark val="none"/>
        <c:tickLblPos val="nextTo"/>
        <c:crossAx val="303998712"/>
        <c:crosses val="autoZero"/>
        <c:auto val="1"/>
        <c:lblAlgn val="ctr"/>
        <c:lblOffset val="100"/>
        <c:noMultiLvlLbl val="0"/>
      </c:catAx>
      <c:valAx>
        <c:axId val="303998712"/>
        <c:scaling>
          <c:orientation val="minMax"/>
          <c:min val="-120"/>
        </c:scaling>
        <c:delete val="1"/>
        <c:axPos val="l"/>
        <c:majorGridlines>
          <c:spPr>
            <a:ln>
              <a:noFill/>
            </a:ln>
          </c:spPr>
        </c:majorGridlines>
        <c:numFmt formatCode="#,##0.00" sourceLinked="0"/>
        <c:majorTickMark val="out"/>
        <c:minorTickMark val="none"/>
        <c:tickLblPos val="nextTo"/>
        <c:crossAx val="303995592"/>
        <c:crosses val="autoZero"/>
        <c:crossBetween val="between"/>
        <c:majorUnit val="25"/>
        <c:minorUnit val="10"/>
      </c:valAx>
      <c:spPr>
        <a:noFill/>
      </c:spPr>
    </c:plotArea>
    <c:legend>
      <c:legendPos val="t"/>
      <c:legendEntry>
        <c:idx val="0"/>
        <c:txPr>
          <a:bodyPr/>
          <a:lstStyle/>
          <a:p>
            <a:pPr>
              <a:defRPr sz="1400" b="0">
                <a:solidFill>
                  <a:schemeClr val="accent6">
                    <a:lumMod val="10000"/>
                  </a:schemeClr>
                </a:solidFill>
              </a:defRPr>
            </a:pPr>
            <a:endParaRPr lang="en-US"/>
          </a:p>
        </c:txPr>
      </c:legendEntry>
      <c:legendEntry>
        <c:idx val="1"/>
        <c:delete val="1"/>
      </c:legendEntry>
      <c:legendEntry>
        <c:idx val="2"/>
        <c:delete val="1"/>
      </c:legendEntry>
      <c:legendEntry>
        <c:idx val="3"/>
        <c:txPr>
          <a:bodyPr/>
          <a:lstStyle/>
          <a:p>
            <a:pPr>
              <a:defRPr sz="1400" b="0">
                <a:solidFill>
                  <a:schemeClr val="accent6">
                    <a:lumMod val="10000"/>
                  </a:schemeClr>
                </a:solidFill>
              </a:defRPr>
            </a:pPr>
            <a:endParaRPr lang="en-US"/>
          </a:p>
        </c:txPr>
      </c:legendEntry>
      <c:legendEntry>
        <c:idx val="4"/>
        <c:delete val="1"/>
      </c:legendEntry>
      <c:legendEntry>
        <c:idx val="5"/>
        <c:delete val="1"/>
      </c:legendEntry>
      <c:layout>
        <c:manualLayout>
          <c:xMode val="edge"/>
          <c:yMode val="edge"/>
          <c:x val="0.13980586271315701"/>
          <c:y val="0"/>
          <c:w val="0.72371231398207003"/>
          <c:h val="1.0177472859004166E-2"/>
        </c:manualLayout>
      </c:layout>
      <c:overlay val="0"/>
      <c:txPr>
        <a:bodyPr/>
        <a:lstStyle/>
        <a:p>
          <a:pPr>
            <a:defRPr sz="1200" b="0">
              <a:solidFill>
                <a:schemeClr val="accent6">
                  <a:lumMod val="1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6987193301592112E-3"/>
          <c:y val="1.0748814054993422E-2"/>
          <c:w val="0.99246803902645298"/>
          <c:h val="0.86906098484998051"/>
        </c:manualLayout>
      </c:layout>
      <c:barChart>
        <c:barDir val="col"/>
        <c:grouping val="stacked"/>
        <c:varyColors val="0"/>
        <c:ser>
          <c:idx val="0"/>
          <c:order val="0"/>
          <c:tx>
            <c:strRef>
              <c:f>Sheet1!$C$1</c:f>
              <c:strCache>
                <c:ptCount val="1"/>
                <c:pt idx="0">
                  <c:v>Strong approve</c:v>
                </c:pt>
              </c:strCache>
            </c:strRef>
          </c:tx>
          <c:spPr>
            <a:solidFill>
              <a:srgbClr val="C00000"/>
            </a:solidFill>
            <a:ln>
              <a:solidFill>
                <a:schemeClr val="bg1"/>
              </a:solidFill>
            </a:ln>
          </c:spPr>
          <c:invertIfNegative val="0"/>
          <c:dLbls>
            <c:spPr>
              <a:noFill/>
              <a:ln>
                <a:noFill/>
              </a:ln>
              <a:effectLst/>
            </c:spPr>
            <c:txPr>
              <a:bodyPr wrap="square" lIns="38100" tIns="19050" rIns="38100" bIns="19050" anchor="ctr">
                <a:spAutoFit/>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Sheet1!$C$2:$C$5</c:f>
              <c:numCache>
                <c:formatCode>General</c:formatCode>
                <c:ptCount val="4"/>
                <c:pt idx="0">
                  <c:v>25</c:v>
                </c:pt>
                <c:pt idx="1">
                  <c:v>23</c:v>
                </c:pt>
                <c:pt idx="2">
                  <c:v>23</c:v>
                </c:pt>
                <c:pt idx="3">
                  <c:v>26</c:v>
                </c:pt>
              </c:numCache>
            </c:numRef>
          </c:val>
          <c:extLst>
            <c:ext xmlns:c16="http://schemas.microsoft.com/office/drawing/2014/chart" uri="{C3380CC4-5D6E-409C-BE32-E72D297353CC}">
              <c16:uniqueId val="{00000000-92D4-4022-8C1F-45844DE7734F}"/>
            </c:ext>
          </c:extLst>
        </c:ser>
        <c:ser>
          <c:idx val="1"/>
          <c:order val="1"/>
          <c:tx>
            <c:strRef>
              <c:f>Sheet1!$D$1</c:f>
              <c:strCache>
                <c:ptCount val="1"/>
                <c:pt idx="0">
                  <c:v>Somewhat approve</c:v>
                </c:pt>
              </c:strCache>
            </c:strRef>
          </c:tx>
          <c:spPr>
            <a:solidFill>
              <a:srgbClr val="FF0505"/>
            </a:solidFill>
            <a:ln>
              <a:solidFill>
                <a:schemeClr val="bg1"/>
              </a:solidFill>
            </a:ln>
          </c:spPr>
          <c:invertIfNegative val="0"/>
          <c:val>
            <c:numRef>
              <c:f>Sheet1!$D$2:$D$5</c:f>
              <c:numCache>
                <c:formatCode>General</c:formatCode>
                <c:ptCount val="4"/>
                <c:pt idx="0">
                  <c:v>19</c:v>
                </c:pt>
                <c:pt idx="1">
                  <c:v>15</c:v>
                </c:pt>
                <c:pt idx="2">
                  <c:v>14</c:v>
                </c:pt>
                <c:pt idx="3">
                  <c:v>22</c:v>
                </c:pt>
              </c:numCache>
            </c:numRef>
          </c:val>
          <c:extLst>
            <c:ext xmlns:c16="http://schemas.microsoft.com/office/drawing/2014/chart" uri="{C3380CC4-5D6E-409C-BE32-E72D297353CC}">
              <c16:uniqueId val="{00000001-92D4-4022-8C1F-45844DE7734F}"/>
            </c:ext>
          </c:extLst>
        </c:ser>
        <c:ser>
          <c:idx val="2"/>
          <c:order val="2"/>
          <c:tx>
            <c:strRef>
              <c:f>Sheet1!$E$1</c:f>
              <c:strCache>
                <c:ptCount val="1"/>
                <c:pt idx="0">
                  <c:v>Total approve</c:v>
                </c:pt>
              </c:strCache>
            </c:strRef>
          </c:tx>
          <c:spPr>
            <a:noFill/>
            <a:ln>
              <a:noFill/>
            </a:ln>
          </c:spPr>
          <c:invertIfNegative val="0"/>
          <c:dLbls>
            <c:spPr>
              <a:noFill/>
              <a:ln>
                <a:noFill/>
              </a:ln>
              <a:effectLst/>
            </c:spPr>
            <c:txPr>
              <a:bodyPr wrap="square" lIns="38100" tIns="19050" rIns="38100" bIns="19050" anchor="ctr">
                <a:spAutoFit/>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Sheet1!$E$2:$E$5</c:f>
              <c:numCache>
                <c:formatCode>General</c:formatCode>
                <c:ptCount val="4"/>
                <c:pt idx="0">
                  <c:v>44</c:v>
                </c:pt>
                <c:pt idx="1">
                  <c:v>38</c:v>
                </c:pt>
                <c:pt idx="2">
                  <c:v>37</c:v>
                </c:pt>
                <c:pt idx="3">
                  <c:v>48</c:v>
                </c:pt>
              </c:numCache>
            </c:numRef>
          </c:val>
          <c:extLst>
            <c:ext xmlns:c16="http://schemas.microsoft.com/office/drawing/2014/chart" uri="{C3380CC4-5D6E-409C-BE32-E72D297353CC}">
              <c16:uniqueId val="{00000004-92D4-4022-8C1F-45844DE7734F}"/>
            </c:ext>
          </c:extLst>
        </c:ser>
        <c:ser>
          <c:idx val="3"/>
          <c:order val="3"/>
          <c:tx>
            <c:strRef>
              <c:f>Sheet1!$F$1</c:f>
              <c:strCache>
                <c:ptCount val="1"/>
                <c:pt idx="0">
                  <c:v>Strong disapprove</c:v>
                </c:pt>
              </c:strCache>
            </c:strRef>
          </c:tx>
          <c:spPr>
            <a:solidFill>
              <a:srgbClr val="000043"/>
            </a:solidFill>
            <a:ln>
              <a:solidFill>
                <a:schemeClr val="bg1"/>
              </a:solidFill>
            </a:ln>
          </c:spPr>
          <c:invertIfNegative val="0"/>
          <c:dLbls>
            <c:dLbl>
              <c:idx val="0"/>
              <c:tx>
                <c:rich>
                  <a:bodyPr/>
                  <a:lstStyle/>
                  <a:p>
                    <a:r>
                      <a:rPr lang="en-US"/>
                      <a:t>45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61C7-469F-957F-F7455C685DB2}"/>
                </c:ext>
              </c:extLst>
            </c:dLbl>
            <c:dLbl>
              <c:idx val="1"/>
              <c:tx>
                <c:rich>
                  <a:bodyPr/>
                  <a:lstStyle/>
                  <a:p>
                    <a:r>
                      <a:rPr lang="en-US"/>
                      <a:t>51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61C7-469F-957F-F7455C685DB2}"/>
                </c:ext>
              </c:extLst>
            </c:dLbl>
            <c:dLbl>
              <c:idx val="2"/>
              <c:tx>
                <c:rich>
                  <a:bodyPr/>
                  <a:lstStyle/>
                  <a:p>
                    <a:r>
                      <a:rPr lang="en-US"/>
                      <a:t>51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97EC-4878-ADDE-7016CE7583D6}"/>
                </c:ext>
              </c:extLst>
            </c:dLbl>
            <c:dLbl>
              <c:idx val="3"/>
              <c:tx>
                <c:rich>
                  <a:bodyPr/>
                  <a:lstStyle/>
                  <a:p>
                    <a:r>
                      <a:rPr lang="en-US"/>
                      <a:t>43</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7EC-4878-ADDE-7016CE7583D6}"/>
                </c:ext>
              </c:extLst>
            </c:dLbl>
            <c:spPr>
              <a:noFill/>
              <a:ln>
                <a:noFill/>
              </a:ln>
              <a:effectLst/>
            </c:spPr>
            <c:txPr>
              <a:bodyPr wrap="square" lIns="38100" tIns="19050" rIns="38100" bIns="19050" anchor="ctr">
                <a:spAutoFit/>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Sheet1!$F$2:$F$5</c:f>
              <c:numCache>
                <c:formatCode>General</c:formatCode>
                <c:ptCount val="4"/>
                <c:pt idx="0">
                  <c:v>-45</c:v>
                </c:pt>
                <c:pt idx="1">
                  <c:v>-51</c:v>
                </c:pt>
                <c:pt idx="2">
                  <c:v>-51</c:v>
                </c:pt>
                <c:pt idx="3">
                  <c:v>-43</c:v>
                </c:pt>
              </c:numCache>
            </c:numRef>
          </c:val>
          <c:extLst>
            <c:ext xmlns:c16="http://schemas.microsoft.com/office/drawing/2014/chart" uri="{C3380CC4-5D6E-409C-BE32-E72D297353CC}">
              <c16:uniqueId val="{00000009-92D4-4022-8C1F-45844DE7734F}"/>
            </c:ext>
          </c:extLst>
        </c:ser>
        <c:ser>
          <c:idx val="4"/>
          <c:order val="4"/>
          <c:tx>
            <c:strRef>
              <c:f>Sheet1!$G$1</c:f>
              <c:strCache>
                <c:ptCount val="1"/>
                <c:pt idx="0">
                  <c:v>Somewhat disapprove</c:v>
                </c:pt>
              </c:strCache>
            </c:strRef>
          </c:tx>
          <c:spPr>
            <a:solidFill>
              <a:schemeClr val="tx2">
                <a:lumMod val="40000"/>
                <a:lumOff val="60000"/>
              </a:schemeClr>
            </a:solidFill>
            <a:ln>
              <a:solidFill>
                <a:schemeClr val="bg1"/>
              </a:solidFill>
            </a:ln>
          </c:spPr>
          <c:invertIfNegative val="0"/>
          <c:val>
            <c:numRef>
              <c:f>Sheet1!$G$2:$G$5</c:f>
              <c:numCache>
                <c:formatCode>General</c:formatCode>
                <c:ptCount val="4"/>
                <c:pt idx="0">
                  <c:v>-11</c:v>
                </c:pt>
                <c:pt idx="1">
                  <c:v>-11</c:v>
                </c:pt>
                <c:pt idx="2">
                  <c:v>-12</c:v>
                </c:pt>
                <c:pt idx="3">
                  <c:v>-9</c:v>
                </c:pt>
              </c:numCache>
            </c:numRef>
          </c:val>
          <c:extLst>
            <c:ext xmlns:c16="http://schemas.microsoft.com/office/drawing/2014/chart" uri="{C3380CC4-5D6E-409C-BE32-E72D297353CC}">
              <c16:uniqueId val="{0000000A-92D4-4022-8C1F-45844DE7734F}"/>
            </c:ext>
          </c:extLst>
        </c:ser>
        <c:ser>
          <c:idx val="5"/>
          <c:order val="5"/>
          <c:tx>
            <c:strRef>
              <c:f>Sheet1!$H$1</c:f>
              <c:strCache>
                <c:ptCount val="1"/>
                <c:pt idx="0">
                  <c:v>Total disapprove</c:v>
                </c:pt>
              </c:strCache>
            </c:strRef>
          </c:tx>
          <c:spPr>
            <a:noFill/>
          </c:spPr>
          <c:invertIfNegative val="0"/>
          <c:dLbls>
            <c:dLbl>
              <c:idx val="0"/>
              <c:tx>
                <c:rich>
                  <a:bodyPr/>
                  <a:lstStyle/>
                  <a:p>
                    <a:r>
                      <a:rPr lang="en-US"/>
                      <a:t>56</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260D-40B8-B259-80F117407616}"/>
                </c:ext>
              </c:extLst>
            </c:dLbl>
            <c:dLbl>
              <c:idx val="1"/>
              <c:tx>
                <c:rich>
                  <a:bodyPr/>
                  <a:lstStyle/>
                  <a:p>
                    <a:r>
                      <a:rPr lang="en-US"/>
                      <a:t>62</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260D-40B8-B259-80F117407616}"/>
                </c:ext>
              </c:extLst>
            </c:dLbl>
            <c:dLbl>
              <c:idx val="2"/>
              <c:tx>
                <c:rich>
                  <a:bodyPr/>
                  <a:lstStyle/>
                  <a:p>
                    <a:r>
                      <a:rPr lang="en-US"/>
                      <a:t>63</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260D-40B8-B259-80F117407616}"/>
                </c:ext>
              </c:extLst>
            </c:dLbl>
            <c:dLbl>
              <c:idx val="3"/>
              <c:tx>
                <c:rich>
                  <a:bodyPr/>
                  <a:lstStyle/>
                  <a:p>
                    <a:r>
                      <a:rPr lang="en-US"/>
                      <a:t>52</a:t>
                    </a:r>
                  </a:p>
                </c:rich>
              </c:tx>
              <c:dLblPos val="inBase"/>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260D-40B8-B259-80F117407616}"/>
                </c:ext>
              </c:extLst>
            </c:dLbl>
            <c:spPr>
              <a:noFill/>
              <a:ln>
                <a:noFill/>
              </a:ln>
              <a:effectLst/>
            </c:spPr>
            <c:txPr>
              <a:bodyPr wrap="square" lIns="38100" tIns="19050" rIns="38100" bIns="19050" anchor="ctr">
                <a:spAutoFit/>
              </a:bodyPr>
              <a:lstStyle/>
              <a:p>
                <a:pPr>
                  <a:defRPr b="1"/>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val>
            <c:numRef>
              <c:f>Sheet1!$H$2:$H$5</c:f>
              <c:numCache>
                <c:formatCode>General</c:formatCode>
                <c:ptCount val="4"/>
                <c:pt idx="0">
                  <c:v>-56</c:v>
                </c:pt>
                <c:pt idx="1">
                  <c:v>-62</c:v>
                </c:pt>
                <c:pt idx="2">
                  <c:v>-63</c:v>
                </c:pt>
                <c:pt idx="3">
                  <c:v>-52</c:v>
                </c:pt>
              </c:numCache>
            </c:numRef>
          </c:val>
          <c:extLst>
            <c:ext xmlns:c16="http://schemas.microsoft.com/office/drawing/2014/chart" uri="{C3380CC4-5D6E-409C-BE32-E72D297353CC}">
              <c16:uniqueId val="{0000000F-92D4-4022-8C1F-45844DE7734F}"/>
            </c:ext>
          </c:extLst>
        </c:ser>
        <c:dLbls>
          <c:showLegendKey val="0"/>
          <c:showVal val="0"/>
          <c:showCatName val="0"/>
          <c:showSerName val="0"/>
          <c:showPercent val="0"/>
          <c:showBubbleSize val="0"/>
        </c:dLbls>
        <c:gapWidth val="40"/>
        <c:overlap val="100"/>
        <c:axId val="303995592"/>
        <c:axId val="303998712"/>
      </c:barChart>
      <c:catAx>
        <c:axId val="303995592"/>
        <c:scaling>
          <c:orientation val="minMax"/>
        </c:scaling>
        <c:delete val="1"/>
        <c:axPos val="b"/>
        <c:numFmt formatCode="General" sourceLinked="1"/>
        <c:majorTickMark val="out"/>
        <c:minorTickMark val="none"/>
        <c:tickLblPos val="nextTo"/>
        <c:crossAx val="303998712"/>
        <c:crosses val="autoZero"/>
        <c:auto val="1"/>
        <c:lblAlgn val="ctr"/>
        <c:lblOffset val="100"/>
        <c:noMultiLvlLbl val="0"/>
      </c:catAx>
      <c:valAx>
        <c:axId val="303998712"/>
        <c:scaling>
          <c:orientation val="minMax"/>
          <c:min val="-120"/>
        </c:scaling>
        <c:delete val="1"/>
        <c:axPos val="l"/>
        <c:majorGridlines>
          <c:spPr>
            <a:ln>
              <a:noFill/>
            </a:ln>
          </c:spPr>
        </c:majorGridlines>
        <c:numFmt formatCode="#,##0.00" sourceLinked="0"/>
        <c:majorTickMark val="out"/>
        <c:minorTickMark val="none"/>
        <c:tickLblPos val="nextTo"/>
        <c:crossAx val="303995592"/>
        <c:crosses val="autoZero"/>
        <c:crossBetween val="between"/>
        <c:majorUnit val="25"/>
        <c:minorUnit val="10"/>
      </c:valAx>
      <c:spPr>
        <a:noFill/>
      </c:spPr>
    </c:plotArea>
    <c:legend>
      <c:legendPos val="t"/>
      <c:legendEntry>
        <c:idx val="0"/>
        <c:txPr>
          <a:bodyPr/>
          <a:lstStyle/>
          <a:p>
            <a:pPr>
              <a:defRPr sz="1400" b="0">
                <a:solidFill>
                  <a:schemeClr val="accent6">
                    <a:lumMod val="10000"/>
                  </a:schemeClr>
                </a:solidFill>
              </a:defRPr>
            </a:pPr>
            <a:endParaRPr lang="en-US"/>
          </a:p>
        </c:txPr>
      </c:legendEntry>
      <c:legendEntry>
        <c:idx val="1"/>
        <c:delete val="1"/>
      </c:legendEntry>
      <c:legendEntry>
        <c:idx val="2"/>
        <c:delete val="1"/>
      </c:legendEntry>
      <c:legendEntry>
        <c:idx val="3"/>
        <c:txPr>
          <a:bodyPr/>
          <a:lstStyle/>
          <a:p>
            <a:pPr>
              <a:defRPr sz="1400" b="0">
                <a:solidFill>
                  <a:schemeClr val="accent6">
                    <a:lumMod val="10000"/>
                  </a:schemeClr>
                </a:solidFill>
              </a:defRPr>
            </a:pPr>
            <a:endParaRPr lang="en-US"/>
          </a:p>
        </c:txPr>
      </c:legendEntry>
      <c:legendEntry>
        <c:idx val="4"/>
        <c:delete val="1"/>
      </c:legendEntry>
      <c:legendEntry>
        <c:idx val="5"/>
        <c:delete val="1"/>
      </c:legendEntry>
      <c:layout>
        <c:manualLayout>
          <c:xMode val="edge"/>
          <c:yMode val="edge"/>
          <c:x val="0.13980586271315701"/>
          <c:y val="0"/>
          <c:w val="0.72371231398207003"/>
          <c:h val="1.0177472859004166E-2"/>
        </c:manualLayout>
      </c:layout>
      <c:overlay val="0"/>
      <c:txPr>
        <a:bodyPr/>
        <a:lstStyle/>
        <a:p>
          <a:pPr>
            <a:defRPr sz="1200" b="0">
              <a:solidFill>
                <a:schemeClr val="accent6">
                  <a:lumMod val="10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6679256587324715"/>
          <c:w val="1"/>
          <c:h val="0.57250528682530877"/>
        </c:manualLayout>
      </c:layout>
      <c:barChart>
        <c:barDir val="col"/>
        <c:grouping val="clustered"/>
        <c:varyColors val="0"/>
        <c:ser>
          <c:idx val="0"/>
          <c:order val="0"/>
          <c:tx>
            <c:strRef>
              <c:f>Sheet1!$C$1</c:f>
              <c:strCache>
                <c:ptCount val="1"/>
                <c:pt idx="0">
                  <c:v>Joe Biden/Democratic Candidate</c:v>
                </c:pt>
              </c:strCache>
            </c:strRef>
          </c:tx>
          <c:spPr>
            <a:solidFill>
              <a:srgbClr val="000043"/>
            </a:solidFill>
            <a:ln w="12022">
              <a:solidFill>
                <a:schemeClr val="bg1"/>
              </a:solidFill>
              <a:prstDash val="solid"/>
            </a:ln>
          </c:spPr>
          <c:invertIfNegative val="0"/>
          <c:dPt>
            <c:idx val="0"/>
            <c:invertIfNegative val="0"/>
            <c:bubble3D val="0"/>
            <c:extLst>
              <c:ext xmlns:c16="http://schemas.microsoft.com/office/drawing/2014/chart" uri="{C3380CC4-5D6E-409C-BE32-E72D297353CC}">
                <c16:uniqueId val="{00000002-D161-4040-8BEE-18F757BE3E9B}"/>
              </c:ext>
            </c:extLst>
          </c:dPt>
          <c:dPt>
            <c:idx val="1"/>
            <c:invertIfNegative val="0"/>
            <c:bubble3D val="0"/>
            <c:extLst>
              <c:ext xmlns:c16="http://schemas.microsoft.com/office/drawing/2014/chart" uri="{C3380CC4-5D6E-409C-BE32-E72D297353CC}">
                <c16:uniqueId val="{00000004-D161-4040-8BEE-18F757BE3E9B}"/>
              </c:ext>
            </c:extLst>
          </c:dPt>
          <c:dPt>
            <c:idx val="2"/>
            <c:invertIfNegative val="0"/>
            <c:bubble3D val="0"/>
            <c:extLst>
              <c:ext xmlns:c16="http://schemas.microsoft.com/office/drawing/2014/chart" uri="{C3380CC4-5D6E-409C-BE32-E72D297353CC}">
                <c16:uniqueId val="{00000006-D161-4040-8BEE-18F757BE3E9B}"/>
              </c:ext>
            </c:extLst>
          </c:dPt>
          <c:dPt>
            <c:idx val="3"/>
            <c:invertIfNegative val="0"/>
            <c:bubble3D val="0"/>
            <c:extLst>
              <c:ext xmlns:c16="http://schemas.microsoft.com/office/drawing/2014/chart" uri="{C3380CC4-5D6E-409C-BE32-E72D297353CC}">
                <c16:uniqueId val="{00000008-D161-4040-8BEE-18F757BE3E9B}"/>
              </c:ext>
            </c:extLst>
          </c:dPt>
          <c:dPt>
            <c:idx val="4"/>
            <c:invertIfNegative val="0"/>
            <c:bubble3D val="0"/>
            <c:extLst>
              <c:ext xmlns:c16="http://schemas.microsoft.com/office/drawing/2014/chart" uri="{C3380CC4-5D6E-409C-BE32-E72D297353CC}">
                <c16:uniqueId val="{00000009-D161-4040-8BEE-18F757BE3E9B}"/>
              </c:ext>
            </c:extLst>
          </c:dPt>
          <c:dPt>
            <c:idx val="5"/>
            <c:invertIfNegative val="0"/>
            <c:bubble3D val="0"/>
            <c:extLst>
              <c:ext xmlns:c16="http://schemas.microsoft.com/office/drawing/2014/chart" uri="{C3380CC4-5D6E-409C-BE32-E72D297353CC}">
                <c16:uniqueId val="{0000000A-D161-4040-8BEE-18F757BE3E9B}"/>
              </c:ext>
            </c:extLst>
          </c:dPt>
          <c:dPt>
            <c:idx val="6"/>
            <c:invertIfNegative val="0"/>
            <c:bubble3D val="0"/>
            <c:extLst>
              <c:ext xmlns:c16="http://schemas.microsoft.com/office/drawing/2014/chart" uri="{C3380CC4-5D6E-409C-BE32-E72D297353CC}">
                <c16:uniqueId val="{0000000C-D161-4040-8BEE-18F757BE3E9B}"/>
              </c:ext>
            </c:extLst>
          </c:dPt>
          <c:dPt>
            <c:idx val="7"/>
            <c:invertIfNegative val="0"/>
            <c:bubble3D val="0"/>
            <c:extLst>
              <c:ext xmlns:c16="http://schemas.microsoft.com/office/drawing/2014/chart" uri="{C3380CC4-5D6E-409C-BE32-E72D297353CC}">
                <c16:uniqueId val="{0000000E-D161-4040-8BEE-18F757BE3E9B}"/>
              </c:ext>
            </c:extLst>
          </c:dPt>
          <c:dPt>
            <c:idx val="8"/>
            <c:invertIfNegative val="0"/>
            <c:bubble3D val="0"/>
            <c:extLst>
              <c:ext xmlns:c16="http://schemas.microsoft.com/office/drawing/2014/chart" uri="{C3380CC4-5D6E-409C-BE32-E72D297353CC}">
                <c16:uniqueId val="{0000000F-D161-4040-8BEE-18F757BE3E9B}"/>
              </c:ext>
            </c:extLst>
          </c:dPt>
          <c:dPt>
            <c:idx val="9"/>
            <c:invertIfNegative val="0"/>
            <c:bubble3D val="0"/>
            <c:extLst>
              <c:ext xmlns:c16="http://schemas.microsoft.com/office/drawing/2014/chart" uri="{C3380CC4-5D6E-409C-BE32-E72D297353CC}">
                <c16:uniqueId val="{00000011-D161-4040-8BEE-18F757BE3E9B}"/>
              </c:ext>
            </c:extLst>
          </c:dPt>
          <c:dPt>
            <c:idx val="10"/>
            <c:invertIfNegative val="0"/>
            <c:bubble3D val="0"/>
            <c:extLst>
              <c:ext xmlns:c16="http://schemas.microsoft.com/office/drawing/2014/chart" uri="{C3380CC4-5D6E-409C-BE32-E72D297353CC}">
                <c16:uniqueId val="{00000013-D161-4040-8BEE-18F757BE3E9B}"/>
              </c:ext>
            </c:extLst>
          </c:dPt>
          <c:dPt>
            <c:idx val="11"/>
            <c:invertIfNegative val="0"/>
            <c:bubble3D val="0"/>
            <c:extLst>
              <c:ext xmlns:c16="http://schemas.microsoft.com/office/drawing/2014/chart" uri="{C3380CC4-5D6E-409C-BE32-E72D297353CC}">
                <c16:uniqueId val="{00000015-D161-4040-8BEE-18F757BE3E9B}"/>
              </c:ext>
            </c:extLst>
          </c:dPt>
          <c:dPt>
            <c:idx val="12"/>
            <c:invertIfNegative val="0"/>
            <c:bubble3D val="0"/>
            <c:extLst>
              <c:ext xmlns:c16="http://schemas.microsoft.com/office/drawing/2014/chart" uri="{C3380CC4-5D6E-409C-BE32-E72D297353CC}">
                <c16:uniqueId val="{00000017-D161-4040-8BEE-18F757BE3E9B}"/>
              </c:ext>
            </c:extLst>
          </c:dPt>
          <c:dPt>
            <c:idx val="13"/>
            <c:invertIfNegative val="0"/>
            <c:bubble3D val="0"/>
            <c:extLst>
              <c:ext xmlns:c16="http://schemas.microsoft.com/office/drawing/2014/chart" uri="{C3380CC4-5D6E-409C-BE32-E72D297353CC}">
                <c16:uniqueId val="{00000019-D161-4040-8BEE-18F757BE3E9B}"/>
              </c:ext>
            </c:extLst>
          </c:dPt>
          <c:dPt>
            <c:idx val="15"/>
            <c:invertIfNegative val="0"/>
            <c:bubble3D val="0"/>
            <c:extLst>
              <c:ext xmlns:c16="http://schemas.microsoft.com/office/drawing/2014/chart" uri="{C3380CC4-5D6E-409C-BE32-E72D297353CC}">
                <c16:uniqueId val="{0000001B-D161-4040-8BEE-18F757BE3E9B}"/>
              </c:ext>
            </c:extLst>
          </c:dPt>
          <c:dPt>
            <c:idx val="16"/>
            <c:invertIfNegative val="0"/>
            <c:bubble3D val="0"/>
            <c:extLst>
              <c:ext xmlns:c16="http://schemas.microsoft.com/office/drawing/2014/chart" uri="{C3380CC4-5D6E-409C-BE32-E72D297353CC}">
                <c16:uniqueId val="{0000001D-D161-4040-8BEE-18F757BE3E9B}"/>
              </c:ext>
            </c:extLst>
          </c:dPt>
          <c:dPt>
            <c:idx val="17"/>
            <c:invertIfNegative val="0"/>
            <c:bubble3D val="0"/>
            <c:extLst>
              <c:ext xmlns:c16="http://schemas.microsoft.com/office/drawing/2014/chart" uri="{C3380CC4-5D6E-409C-BE32-E72D297353CC}">
                <c16:uniqueId val="{0000001F-D161-4040-8BEE-18F757BE3E9B}"/>
              </c:ext>
            </c:extLst>
          </c:dPt>
          <c:dLbls>
            <c:dLbl>
              <c:idx val="0"/>
              <c:spPr>
                <a:noFill/>
                <a:ln>
                  <a:noFill/>
                </a:ln>
                <a:effectLst/>
              </c:spPr>
              <c:txPr>
                <a:bodyPr wrap="square" lIns="38100" tIns="19050" rIns="38100" bIns="19050" anchor="ctr">
                  <a:spAutoFit/>
                </a:bodyPr>
                <a:lstStyle/>
                <a:p>
                  <a:pPr>
                    <a:defRPr sz="1800" b="1">
                      <a:latin typeface="+mn-lt"/>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D161-4040-8BEE-18F757BE3E9B}"/>
                </c:ext>
              </c:extLst>
            </c:dLbl>
            <c:spPr>
              <a:noFill/>
              <a:ln>
                <a:noFill/>
              </a:ln>
              <a:effectLst/>
            </c:spPr>
            <c:txPr>
              <a:bodyPr wrap="square" lIns="38100" tIns="19050" rIns="38100" bIns="19050" anchor="ctr">
                <a:spAutoFit/>
              </a:bodyPr>
              <a:lstStyle/>
              <a:p>
                <a:pPr>
                  <a:defRPr sz="1800" b="1">
                    <a:latin typeface="+mj-lt"/>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Sheet1!$B$2:$B$7</c:f>
              <c:strCache>
                <c:ptCount val="6"/>
                <c:pt idx="0">
                  <c:v>Person W/Disability </c:v>
                </c:pt>
                <c:pt idx="1">
                  <c:v>Disability Community</c:v>
                </c:pt>
                <c:pt idx="2">
                  <c:v>Non Disability Community</c:v>
                </c:pt>
                <c:pt idx="3">
                  <c:v>Person W/Disability </c:v>
                </c:pt>
                <c:pt idx="4">
                  <c:v>Disability Community</c:v>
                </c:pt>
                <c:pt idx="5">
                  <c:v>Non Disability Community</c:v>
                </c:pt>
              </c:strCache>
            </c:strRef>
          </c:cat>
          <c:val>
            <c:numRef>
              <c:f>Sheet1!$C$2:$C$7</c:f>
              <c:numCache>
                <c:formatCode>General</c:formatCode>
                <c:ptCount val="6"/>
                <c:pt idx="0">
                  <c:v>60</c:v>
                </c:pt>
                <c:pt idx="1">
                  <c:v>60</c:v>
                </c:pt>
                <c:pt idx="2">
                  <c:v>51</c:v>
                </c:pt>
                <c:pt idx="3">
                  <c:v>56</c:v>
                </c:pt>
                <c:pt idx="4">
                  <c:v>56</c:v>
                </c:pt>
                <c:pt idx="5">
                  <c:v>46</c:v>
                </c:pt>
              </c:numCache>
            </c:numRef>
          </c:val>
          <c:extLst>
            <c:ext xmlns:c16="http://schemas.microsoft.com/office/drawing/2014/chart" uri="{C3380CC4-5D6E-409C-BE32-E72D297353CC}">
              <c16:uniqueId val="{00000020-D161-4040-8BEE-18F757BE3E9B}"/>
            </c:ext>
          </c:extLst>
        </c:ser>
        <c:ser>
          <c:idx val="1"/>
          <c:order val="1"/>
          <c:tx>
            <c:strRef>
              <c:f>Sheet1!$D$1</c:f>
              <c:strCache>
                <c:ptCount val="1"/>
                <c:pt idx="0">
                  <c:v>Donald Trump/Republican Candidate</c:v>
                </c:pt>
              </c:strCache>
            </c:strRef>
          </c:tx>
          <c:spPr>
            <a:solidFill>
              <a:srgbClr val="C00000"/>
            </a:solidFill>
            <a:ln>
              <a:solidFill>
                <a:schemeClr val="bg1"/>
              </a:solidFill>
            </a:ln>
          </c:spPr>
          <c:invertIfNegative val="0"/>
          <c:dLbls>
            <c:spPr>
              <a:noFill/>
              <a:ln>
                <a:noFill/>
              </a:ln>
              <a:effectLst/>
            </c:spPr>
            <c:txPr>
              <a:bodyPr wrap="square" lIns="38100" tIns="19050" rIns="38100" bIns="19050" anchor="ctr">
                <a:spAutoFit/>
              </a:bodyPr>
              <a:lstStyle/>
              <a:p>
                <a:pPr>
                  <a:defRPr sz="1800" b="1">
                    <a:latin typeface="+mn-lt"/>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Sheet1!$B$2:$B$7</c:f>
              <c:strCache>
                <c:ptCount val="6"/>
                <c:pt idx="0">
                  <c:v>Person W/Disability </c:v>
                </c:pt>
                <c:pt idx="1">
                  <c:v>Disability Community</c:v>
                </c:pt>
                <c:pt idx="2">
                  <c:v>Non Disability Community</c:v>
                </c:pt>
                <c:pt idx="3">
                  <c:v>Person W/Disability </c:v>
                </c:pt>
                <c:pt idx="4">
                  <c:v>Disability Community</c:v>
                </c:pt>
                <c:pt idx="5">
                  <c:v>Non Disability Community</c:v>
                </c:pt>
              </c:strCache>
            </c:strRef>
          </c:cat>
          <c:val>
            <c:numRef>
              <c:f>Sheet1!$D$2:$D$7</c:f>
              <c:numCache>
                <c:formatCode>General</c:formatCode>
                <c:ptCount val="6"/>
                <c:pt idx="0">
                  <c:v>35</c:v>
                </c:pt>
                <c:pt idx="1">
                  <c:v>35</c:v>
                </c:pt>
                <c:pt idx="2">
                  <c:v>45</c:v>
                </c:pt>
                <c:pt idx="3">
                  <c:v>36</c:v>
                </c:pt>
                <c:pt idx="4">
                  <c:v>36</c:v>
                </c:pt>
                <c:pt idx="5">
                  <c:v>46</c:v>
                </c:pt>
              </c:numCache>
            </c:numRef>
          </c:val>
          <c:extLst>
            <c:ext xmlns:c16="http://schemas.microsoft.com/office/drawing/2014/chart" uri="{C3380CC4-5D6E-409C-BE32-E72D297353CC}">
              <c16:uniqueId val="{00000011-64DB-401E-BE78-1A5698043873}"/>
            </c:ext>
          </c:extLst>
        </c:ser>
        <c:ser>
          <c:idx val="2"/>
          <c:order val="2"/>
          <c:tx>
            <c:strRef>
              <c:f>Sheet1!$E$1</c:f>
              <c:strCache>
                <c:ptCount val="1"/>
                <c:pt idx="0">
                  <c:v>Undecided</c:v>
                </c:pt>
              </c:strCache>
            </c:strRef>
          </c:tx>
          <c:spPr>
            <a:solidFill>
              <a:schemeClr val="bg1">
                <a:lumMod val="75000"/>
              </a:schemeClr>
            </a:solidFill>
          </c:spPr>
          <c:invertIfNegative val="0"/>
          <c:dLbls>
            <c:spPr>
              <a:noFill/>
              <a:ln>
                <a:noFill/>
              </a:ln>
              <a:effectLst/>
            </c:spPr>
            <c:txPr>
              <a:bodyPr wrap="square" lIns="38100" tIns="19050" rIns="38100" bIns="19050" anchor="ctr" anchorCtr="0">
                <a:spAutoFit/>
              </a:bodyPr>
              <a:lstStyle/>
              <a:p>
                <a:pPr algn="ctr">
                  <a:defRPr lang="en-US" sz="1800" b="1" i="0" u="none" strike="noStrike" kern="1200" baseline="0">
                    <a:solidFill>
                      <a:srgbClr val="000000"/>
                    </a:solidFill>
                    <a:latin typeface="+mn-lt"/>
                    <a:ea typeface="Geneva"/>
                    <a:cs typeface="Geneva"/>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Sheet1!$B$2:$B$7</c:f>
              <c:strCache>
                <c:ptCount val="6"/>
                <c:pt idx="0">
                  <c:v>Person W/Disability </c:v>
                </c:pt>
                <c:pt idx="1">
                  <c:v>Disability Community</c:v>
                </c:pt>
                <c:pt idx="2">
                  <c:v>Non Disability Community</c:v>
                </c:pt>
                <c:pt idx="3">
                  <c:v>Person W/Disability </c:v>
                </c:pt>
                <c:pt idx="4">
                  <c:v>Disability Community</c:v>
                </c:pt>
                <c:pt idx="5">
                  <c:v>Non Disability Community</c:v>
                </c:pt>
              </c:strCache>
            </c:strRef>
          </c:cat>
          <c:val>
            <c:numRef>
              <c:f>Sheet1!$E$2:$E$7</c:f>
              <c:numCache>
                <c:formatCode>General</c:formatCode>
                <c:ptCount val="6"/>
                <c:pt idx="0">
                  <c:v>1</c:v>
                </c:pt>
                <c:pt idx="1">
                  <c:v>1</c:v>
                </c:pt>
                <c:pt idx="2">
                  <c:v>1</c:v>
                </c:pt>
                <c:pt idx="3">
                  <c:v>3</c:v>
                </c:pt>
                <c:pt idx="4">
                  <c:v>3</c:v>
                </c:pt>
                <c:pt idx="5">
                  <c:v>2</c:v>
                </c:pt>
              </c:numCache>
            </c:numRef>
          </c:val>
          <c:extLst>
            <c:ext xmlns:c16="http://schemas.microsoft.com/office/drawing/2014/chart" uri="{C3380CC4-5D6E-409C-BE32-E72D297353CC}">
              <c16:uniqueId val="{00000011-A017-4F72-B1EF-9E638679C9BA}"/>
            </c:ext>
          </c:extLst>
        </c:ser>
        <c:dLbls>
          <c:dLblPos val="inEnd"/>
          <c:showLegendKey val="0"/>
          <c:showVal val="1"/>
          <c:showCatName val="0"/>
          <c:showSerName val="0"/>
          <c:showPercent val="0"/>
          <c:showBubbleSize val="0"/>
        </c:dLbls>
        <c:gapWidth val="90"/>
        <c:axId val="657614336"/>
        <c:axId val="657118272"/>
      </c:barChart>
      <c:catAx>
        <c:axId val="657614336"/>
        <c:scaling>
          <c:orientation val="minMax"/>
        </c:scaling>
        <c:delete val="0"/>
        <c:axPos val="b"/>
        <c:numFmt formatCode="@" sourceLinked="0"/>
        <c:majorTickMark val="out"/>
        <c:minorTickMark val="none"/>
        <c:tickLblPos val="nextTo"/>
        <c:spPr>
          <a:noFill/>
        </c:spPr>
        <c:txPr>
          <a:bodyPr/>
          <a:lstStyle/>
          <a:p>
            <a:pPr>
              <a:defRPr sz="1400" b="1">
                <a:solidFill>
                  <a:schemeClr val="tx1"/>
                </a:solidFill>
                <a:latin typeface="+mj-lt"/>
                <a:cs typeface="Arial" panose="020B0604020202020204" pitchFamily="34" charset="0"/>
              </a:defRPr>
            </a:pPr>
            <a:endParaRPr lang="en-US"/>
          </a:p>
        </c:txPr>
        <c:crossAx val="657118272"/>
        <c:crosses val="autoZero"/>
        <c:auto val="1"/>
        <c:lblAlgn val="ctr"/>
        <c:lblOffset val="100"/>
        <c:noMultiLvlLbl val="0"/>
      </c:catAx>
      <c:valAx>
        <c:axId val="657118272"/>
        <c:scaling>
          <c:orientation val="minMax"/>
          <c:max val="100"/>
          <c:min val="0"/>
        </c:scaling>
        <c:delete val="0"/>
        <c:axPos val="l"/>
        <c:numFmt formatCode="General" sourceLinked="1"/>
        <c:majorTickMark val="none"/>
        <c:minorTickMark val="none"/>
        <c:tickLblPos val="none"/>
        <c:spPr>
          <a:ln w="9016">
            <a:noFill/>
          </a:ln>
        </c:spPr>
        <c:crossAx val="657614336"/>
        <c:crosses val="autoZero"/>
        <c:crossBetween val="between"/>
        <c:majorUnit val="25"/>
        <c:minorUnit val="10"/>
      </c:valAx>
      <c:spPr>
        <a:noFill/>
        <a:ln w="25400">
          <a:noFill/>
        </a:ln>
      </c:spPr>
    </c:plotArea>
    <c:legend>
      <c:legendPos val="r"/>
      <c:layout>
        <c:manualLayout>
          <c:xMode val="edge"/>
          <c:yMode val="edge"/>
          <c:x val="0.1428102580927384"/>
          <c:y val="7.4287086590552553E-2"/>
          <c:w val="0.73152296587926524"/>
          <c:h val="5.9646309347215924E-2"/>
        </c:manualLayout>
      </c:layout>
      <c:overlay val="0"/>
      <c:txPr>
        <a:bodyPr/>
        <a:lstStyle/>
        <a:p>
          <a:pPr>
            <a:defRPr sz="1400"/>
          </a:pPr>
          <a:endParaRPr lang="en-US"/>
        </a:p>
      </c:txPr>
    </c:legend>
    <c:plotVisOnly val="1"/>
    <c:dispBlanksAs val="gap"/>
    <c:showDLblsOverMax val="0"/>
  </c:chart>
  <c:spPr>
    <a:noFill/>
    <a:ln>
      <a:noFill/>
    </a:ln>
  </c:spPr>
  <c:txPr>
    <a:bodyPr/>
    <a:lstStyle/>
    <a:p>
      <a:pPr>
        <a:defRPr sz="2366" b="0" i="0" u="none" strike="noStrike" baseline="0">
          <a:solidFill>
            <a:srgbClr val="000000"/>
          </a:solidFill>
          <a:latin typeface="Geneva"/>
          <a:ea typeface="Geneva"/>
          <a:cs typeface="Geneva"/>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0.17433</cdr:x>
      <cdr:y>0.16043</cdr:y>
    </cdr:from>
    <cdr:to>
      <cdr:x>0.17433</cdr:x>
      <cdr:y>0.98749</cdr:y>
    </cdr:to>
    <cdr:sp macro="" textlink="">
      <cdr:nvSpPr>
        <cdr:cNvPr id="12" name="Line 11">
          <a:extLst xmlns:a="http://schemas.openxmlformats.org/drawingml/2006/main">
            <a:ext uri="{FF2B5EF4-FFF2-40B4-BE49-F238E27FC236}">
              <a16:creationId xmlns:a16="http://schemas.microsoft.com/office/drawing/2014/main" id="{C95212B7-D96D-465D-BB34-B4BE47078A47}"/>
            </a:ext>
          </a:extLst>
        </cdr:cNvPr>
        <cdr:cNvSpPr>
          <a:spLocks xmlns:a="http://schemas.openxmlformats.org/drawingml/2006/main" noChangeShapeType="1"/>
        </cdr:cNvSpPr>
      </cdr:nvSpPr>
      <cdr:spPr bwMode="auto">
        <a:xfrm xmlns:a="http://schemas.openxmlformats.org/drawingml/2006/main" flipH="1">
          <a:off x="1594115" y="766892"/>
          <a:ext cx="0" cy="3953577"/>
        </a:xfrm>
        <a:prstGeom xmlns:a="http://schemas.openxmlformats.org/drawingml/2006/main" prst="line">
          <a:avLst/>
        </a:prstGeom>
        <a:ln xmlns:a="http://schemas.openxmlformats.org/drawingml/2006/main" w="9525" cap="flat" cmpd="sng" algn="ctr">
          <a:solidFill>
            <a:schemeClr val="dk1"/>
          </a:solidFill>
          <a:prstDash val="dash"/>
          <a:round/>
          <a:headEnd type="none" w="med" len="med"/>
          <a:tailEnd type="none" w="med" len="med"/>
        </a:ln>
        <a:extLst xmlns:a="http://schemas.openxmlformats.org/drawingml/2006/main">
          <a:ext uri="{909E8E84-426E-40DD-AFC4-6F175D3DCCD1}">
            <a14:hiddenFill xmlns:a14="http://schemas.microsoft.com/office/drawing/2010/main">
              <a:noFill/>
            </a14:hiddenFill>
          </a:ext>
        </a:extLst>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square" lIns="0" tIns="0" rIns="0" bIns="0">
          <a:spAutoFit/>
        </a:bodyPr>
        <a:lstStyle xmlns:a="http://schemas.openxmlformats.org/drawingml/2006/main">
          <a:defPPr>
            <a:defRPr lang="en-US"/>
          </a:defPPr>
          <a:lvl1pPr algn="l" rtl="0" fontAlgn="base">
            <a:spcBef>
              <a:spcPct val="0"/>
            </a:spcBef>
            <a:spcAft>
              <a:spcPct val="0"/>
            </a:spcAft>
            <a:defRPr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mn-lt"/>
              <a:ea typeface="+mn-ea"/>
              <a:cs typeface="+mn-cs"/>
            </a:defRPr>
          </a:lvl2pPr>
          <a:lvl3pPr marL="914400" algn="l" rtl="0" fontAlgn="base">
            <a:spcBef>
              <a:spcPct val="0"/>
            </a:spcBef>
            <a:spcAft>
              <a:spcPct val="0"/>
            </a:spcAft>
            <a:defRPr kern="1200">
              <a:solidFill>
                <a:schemeClr val="tx1"/>
              </a:solidFill>
              <a:latin typeface="+mn-lt"/>
              <a:ea typeface="+mn-ea"/>
              <a:cs typeface="+mn-cs"/>
            </a:defRPr>
          </a:lvl3pPr>
          <a:lvl4pPr marL="1371600" algn="l" rtl="0" fontAlgn="base">
            <a:spcBef>
              <a:spcPct val="0"/>
            </a:spcBef>
            <a:spcAft>
              <a:spcPct val="0"/>
            </a:spcAft>
            <a:defRPr kern="1200">
              <a:solidFill>
                <a:schemeClr val="tx1"/>
              </a:solidFill>
              <a:latin typeface="+mn-lt"/>
              <a:ea typeface="+mn-ea"/>
              <a:cs typeface="+mn-cs"/>
            </a:defRPr>
          </a:lvl4pPr>
          <a:lvl5pPr marL="1828800" algn="l" rtl="0" fontAlgn="base">
            <a:spcBef>
              <a:spcPct val="0"/>
            </a:spcBef>
            <a:spcAft>
              <a:spcPct val="0"/>
            </a:spcAft>
            <a:defRPr kern="1200">
              <a:solidFill>
                <a:schemeClr val="tx1"/>
              </a:solidFill>
              <a:latin typeface="+mn-lt"/>
              <a:ea typeface="+mn-ea"/>
              <a:cs typeface="+mn-cs"/>
            </a:defRPr>
          </a:lvl5pPr>
          <a:lvl6pPr marL="2286000" algn="l" defTabSz="914400" rtl="0" eaLnBrk="1" latinLnBrk="0" hangingPunct="1">
            <a:defRPr kern="1200">
              <a:solidFill>
                <a:schemeClr val="tx1"/>
              </a:solidFill>
              <a:latin typeface="+mn-lt"/>
              <a:ea typeface="+mn-ea"/>
              <a:cs typeface="+mn-cs"/>
            </a:defRPr>
          </a:lvl6pPr>
          <a:lvl7pPr marL="2743200" algn="l" defTabSz="914400" rtl="0" eaLnBrk="1" latinLnBrk="0" hangingPunct="1">
            <a:defRPr kern="1200">
              <a:solidFill>
                <a:schemeClr val="tx1"/>
              </a:solidFill>
              <a:latin typeface="+mn-lt"/>
              <a:ea typeface="+mn-ea"/>
              <a:cs typeface="+mn-cs"/>
            </a:defRPr>
          </a:lvl7pPr>
          <a:lvl8pPr marL="3200400" algn="l" defTabSz="914400" rtl="0" eaLnBrk="1" latinLnBrk="0" hangingPunct="1">
            <a:defRPr kern="1200">
              <a:solidFill>
                <a:schemeClr val="tx1"/>
              </a:solidFill>
              <a:latin typeface="+mn-lt"/>
              <a:ea typeface="+mn-ea"/>
              <a:cs typeface="+mn-cs"/>
            </a:defRPr>
          </a:lvl8pPr>
          <a:lvl9pPr marL="3657600" algn="l" defTabSz="914400" rtl="0" eaLnBrk="1" latinLnBrk="0" hangingPunct="1">
            <a:defRPr kern="1200">
              <a:solidFill>
                <a:schemeClr val="tx1"/>
              </a:solidFill>
              <a:latin typeface="+mn-lt"/>
              <a:ea typeface="+mn-ea"/>
              <a:cs typeface="+mn-cs"/>
            </a:defRPr>
          </a:lvl9pPr>
        </a:lstStyle>
        <a:p xmlns:a="http://schemas.openxmlformats.org/drawingml/2006/main">
          <a:endParaRPr lang="en-US">
            <a:solidFill>
              <a:prstClr val="black"/>
            </a:solidFill>
          </a:endParaRPr>
        </a:p>
      </cdr:txBody>
    </cdr:sp>
  </cdr:relSizeAnchor>
  <cdr:relSizeAnchor xmlns:cdr="http://schemas.openxmlformats.org/drawingml/2006/chartDrawing">
    <cdr:from>
      <cdr:x>0.54557</cdr:x>
      <cdr:y>0.91157</cdr:y>
    </cdr:from>
    <cdr:to>
      <cdr:x>0.95582</cdr:x>
      <cdr:y>0.99964</cdr:y>
    </cdr:to>
    <cdr:sp macro="" textlink="">
      <cdr:nvSpPr>
        <cdr:cNvPr id="11" name="Rectangle 10">
          <a:extLst xmlns:a="http://schemas.openxmlformats.org/drawingml/2006/main">
            <a:ext uri="{FF2B5EF4-FFF2-40B4-BE49-F238E27FC236}">
              <a16:creationId xmlns:a16="http://schemas.microsoft.com/office/drawing/2014/main" id="{9255C489-B88C-4562-8F0E-BA93A6513648}"/>
            </a:ext>
          </a:extLst>
        </cdr:cNvPr>
        <cdr:cNvSpPr/>
      </cdr:nvSpPr>
      <cdr:spPr>
        <a:xfrm xmlns:a="http://schemas.openxmlformats.org/drawingml/2006/main">
          <a:off x="4988692" y="4357559"/>
          <a:ext cx="3751326" cy="420999"/>
        </a:xfrm>
        <a:prstGeom xmlns:a="http://schemas.openxmlformats.org/drawingml/2006/main" prst="rect">
          <a:avLst/>
        </a:prstGeom>
        <a:solidFill xmlns:a="http://schemas.openxmlformats.org/drawingml/2006/main">
          <a:schemeClr val="bg1"/>
        </a:solidFill>
        <a:ln xmlns:a="http://schemas.openxmlformats.org/drawingml/2006/main" w="12700">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none"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1800" b="1" dirty="0">
              <a:solidFill>
                <a:prstClr val="black"/>
              </a:solidFill>
              <a:latin typeface="+mj-lt"/>
              <a:cs typeface="Arial" panose="020B0604020202020204" pitchFamily="34" charset="0"/>
            </a:rPr>
            <a:t>Generic Congressional Vote</a:t>
          </a:r>
        </a:p>
      </cdr:txBody>
    </cdr:sp>
  </cdr:relSizeAnchor>
  <cdr:relSizeAnchor xmlns:cdr="http://schemas.openxmlformats.org/drawingml/2006/chartDrawing">
    <cdr:from>
      <cdr:x>0.05734</cdr:x>
      <cdr:y>0.91157</cdr:y>
    </cdr:from>
    <cdr:to>
      <cdr:x>0.47154</cdr:x>
      <cdr:y>0.99964</cdr:y>
    </cdr:to>
    <cdr:sp macro="" textlink="">
      <cdr:nvSpPr>
        <cdr:cNvPr id="9" name="Rectangle 8">
          <a:extLst xmlns:a="http://schemas.openxmlformats.org/drawingml/2006/main">
            <a:ext uri="{FF2B5EF4-FFF2-40B4-BE49-F238E27FC236}">
              <a16:creationId xmlns:a16="http://schemas.microsoft.com/office/drawing/2014/main" id="{92B98986-A47A-44FB-B6AD-4250CF22AF6A}"/>
            </a:ext>
          </a:extLst>
        </cdr:cNvPr>
        <cdr:cNvSpPr/>
      </cdr:nvSpPr>
      <cdr:spPr>
        <a:xfrm xmlns:a="http://schemas.openxmlformats.org/drawingml/2006/main">
          <a:off x="524317" y="4357559"/>
          <a:ext cx="3787445" cy="420999"/>
        </a:xfrm>
        <a:prstGeom xmlns:a="http://schemas.openxmlformats.org/drawingml/2006/main" prst="rect">
          <a:avLst/>
        </a:prstGeom>
        <a:solidFill xmlns:a="http://schemas.openxmlformats.org/drawingml/2006/main">
          <a:schemeClr val="bg1"/>
        </a:solidFill>
        <a:ln xmlns:a="http://schemas.openxmlformats.org/drawingml/2006/main" w="12700">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wrap="none"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en-US" sz="1800" b="1" dirty="0">
              <a:solidFill>
                <a:prstClr val="black"/>
              </a:solidFill>
              <a:latin typeface="+mj-lt"/>
              <a:cs typeface="Arial" panose="020B0604020202020204" pitchFamily="34" charset="0"/>
            </a:rPr>
            <a:t>Presidential Vote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488" cy="461963"/>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937001" y="1"/>
            <a:ext cx="3011488" cy="461963"/>
          </a:xfrm>
          <a:prstGeom prst="rect">
            <a:avLst/>
          </a:prstGeom>
        </p:spPr>
        <p:txBody>
          <a:bodyPr vert="horz" lIns="91433" tIns="45717" rIns="91433" bIns="45717" rtlCol="0"/>
          <a:lstStyle>
            <a:lvl1pPr algn="r">
              <a:defRPr sz="1200"/>
            </a:lvl1pPr>
          </a:lstStyle>
          <a:p>
            <a:fld id="{1BE2578C-9BB8-EE41-B522-FCCA3B3F1B16}" type="datetimeFigureOut">
              <a:rPr lang="en-US" smtClean="0"/>
              <a:t>11/3/20</a:t>
            </a:fld>
            <a:endParaRPr lang="en-US" dirty="0"/>
          </a:p>
        </p:txBody>
      </p:sp>
      <p:sp>
        <p:nvSpPr>
          <p:cNvPr id="4" name="Footer Placeholder 3"/>
          <p:cNvSpPr>
            <a:spLocks noGrp="1"/>
          </p:cNvSpPr>
          <p:nvPr>
            <p:ph type="ftr" sz="quarter" idx="2"/>
          </p:nvPr>
        </p:nvSpPr>
        <p:spPr>
          <a:xfrm>
            <a:off x="0" y="8772526"/>
            <a:ext cx="3011488" cy="461963"/>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7001" y="8772526"/>
            <a:ext cx="3011488" cy="461963"/>
          </a:xfrm>
          <a:prstGeom prst="rect">
            <a:avLst/>
          </a:prstGeom>
        </p:spPr>
        <p:txBody>
          <a:bodyPr vert="horz" lIns="91433" tIns="45717" rIns="91433" bIns="45717" rtlCol="0" anchor="b"/>
          <a:lstStyle>
            <a:lvl1pPr algn="r">
              <a:defRPr sz="1200"/>
            </a:lvl1pPr>
          </a:lstStyle>
          <a:p>
            <a:fld id="{B43B9BC0-E70D-1443-AF5E-9BFB537473C5}" type="slidenum">
              <a:rPr lang="en-US" smtClean="0"/>
              <a:t>‹#›</a:t>
            </a:fld>
            <a:endParaRPr lang="en-US" dirty="0"/>
          </a:p>
        </p:txBody>
      </p:sp>
    </p:spTree>
    <p:extLst>
      <p:ext uri="{BB962C8B-B14F-4D97-AF65-F5344CB8AC3E}">
        <p14:creationId xmlns:p14="http://schemas.microsoft.com/office/powerpoint/2010/main" val="30463565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2"/>
            <a:ext cx="3012329" cy="462120"/>
          </a:xfrm>
          <a:prstGeom prst="rect">
            <a:avLst/>
          </a:prstGeom>
          <a:noFill/>
          <a:ln w="9525">
            <a:noFill/>
            <a:miter lim="800000"/>
            <a:headEnd/>
            <a:tailEnd/>
          </a:ln>
          <a:effectLst/>
        </p:spPr>
        <p:txBody>
          <a:bodyPr vert="horz" wrap="square" lIns="92458" tIns="46230" rIns="92458" bIns="46230" numCol="1" anchor="t" anchorCtr="0" compatLnSpc="1">
            <a:prstTxWarp prst="textNoShape">
              <a:avLst/>
            </a:prstTxWarp>
          </a:bodyPr>
          <a:lstStyle>
            <a:lvl1pPr defTabSz="923322">
              <a:defRPr sz="1200"/>
            </a:lvl1pPr>
          </a:lstStyle>
          <a:p>
            <a:pPr>
              <a:defRPr/>
            </a:pPr>
            <a:endParaRPr lang="en-US" dirty="0"/>
          </a:p>
        </p:txBody>
      </p:sp>
      <p:sp>
        <p:nvSpPr>
          <p:cNvPr id="7171" name="Rectangle 3"/>
          <p:cNvSpPr>
            <a:spLocks noGrp="1" noChangeArrowheads="1"/>
          </p:cNvSpPr>
          <p:nvPr>
            <p:ph type="dt" idx="1"/>
          </p:nvPr>
        </p:nvSpPr>
        <p:spPr bwMode="auto">
          <a:xfrm>
            <a:off x="3937747" y="2"/>
            <a:ext cx="3010755" cy="462120"/>
          </a:xfrm>
          <a:prstGeom prst="rect">
            <a:avLst/>
          </a:prstGeom>
          <a:noFill/>
          <a:ln w="9525">
            <a:noFill/>
            <a:miter lim="800000"/>
            <a:headEnd/>
            <a:tailEnd/>
          </a:ln>
          <a:effectLst/>
        </p:spPr>
        <p:txBody>
          <a:bodyPr vert="horz" wrap="square" lIns="92458" tIns="46230" rIns="92458" bIns="46230" numCol="1" anchor="t" anchorCtr="0" compatLnSpc="1">
            <a:prstTxWarp prst="textNoShape">
              <a:avLst/>
            </a:prstTxWarp>
          </a:bodyPr>
          <a:lstStyle>
            <a:lvl1pPr algn="r" defTabSz="923322">
              <a:defRPr sz="1200"/>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95639" y="4387769"/>
            <a:ext cx="5558801" cy="4155919"/>
          </a:xfrm>
          <a:prstGeom prst="rect">
            <a:avLst/>
          </a:prstGeom>
          <a:noFill/>
          <a:ln w="9525">
            <a:noFill/>
            <a:miter lim="800000"/>
            <a:headEnd/>
            <a:tailEnd/>
          </a:ln>
          <a:effectLst/>
        </p:spPr>
        <p:txBody>
          <a:bodyPr vert="horz" wrap="square" lIns="92458" tIns="46230" rIns="92458" bIns="4623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2" y="8772380"/>
            <a:ext cx="3012329" cy="462120"/>
          </a:xfrm>
          <a:prstGeom prst="rect">
            <a:avLst/>
          </a:prstGeom>
          <a:noFill/>
          <a:ln w="9525">
            <a:noFill/>
            <a:miter lim="800000"/>
            <a:headEnd/>
            <a:tailEnd/>
          </a:ln>
          <a:effectLst/>
        </p:spPr>
        <p:txBody>
          <a:bodyPr vert="horz" wrap="square" lIns="92458" tIns="46230" rIns="92458" bIns="46230" numCol="1" anchor="b" anchorCtr="0" compatLnSpc="1">
            <a:prstTxWarp prst="textNoShape">
              <a:avLst/>
            </a:prstTxWarp>
          </a:bodyPr>
          <a:lstStyle>
            <a:lvl1pPr defTabSz="923322">
              <a:defRPr sz="1200"/>
            </a:lvl1pPr>
          </a:lstStyle>
          <a:p>
            <a:pPr>
              <a:defRPr/>
            </a:pPr>
            <a:endParaRPr lang="en-US" dirty="0"/>
          </a:p>
        </p:txBody>
      </p:sp>
      <p:sp>
        <p:nvSpPr>
          <p:cNvPr id="7175" name="Rectangle 7"/>
          <p:cNvSpPr>
            <a:spLocks noGrp="1" noChangeArrowheads="1"/>
          </p:cNvSpPr>
          <p:nvPr>
            <p:ph type="sldNum" sz="quarter" idx="5"/>
          </p:nvPr>
        </p:nvSpPr>
        <p:spPr bwMode="auto">
          <a:xfrm>
            <a:off x="3937747" y="8772380"/>
            <a:ext cx="3010755" cy="462120"/>
          </a:xfrm>
          <a:prstGeom prst="rect">
            <a:avLst/>
          </a:prstGeom>
          <a:noFill/>
          <a:ln w="9525">
            <a:noFill/>
            <a:miter lim="800000"/>
            <a:headEnd/>
            <a:tailEnd/>
          </a:ln>
          <a:effectLst/>
        </p:spPr>
        <p:txBody>
          <a:bodyPr vert="horz" wrap="square" lIns="92458" tIns="46230" rIns="92458" bIns="46230" numCol="1" anchor="b" anchorCtr="0" compatLnSpc="1">
            <a:prstTxWarp prst="textNoShape">
              <a:avLst/>
            </a:prstTxWarp>
          </a:bodyPr>
          <a:lstStyle>
            <a:lvl1pPr algn="r" defTabSz="923322">
              <a:defRPr sz="1200"/>
            </a:lvl1pPr>
          </a:lstStyle>
          <a:p>
            <a:pPr>
              <a:defRPr/>
            </a:pPr>
            <a:fld id="{34C9BC08-78AD-4E70-9725-E4E223E32702}" type="slidenum">
              <a:rPr lang="en-US"/>
              <a:pPr>
                <a:defRPr/>
              </a:pPr>
              <a:t>‹#›</a:t>
            </a:fld>
            <a:endParaRPr lang="en-US" dirty="0"/>
          </a:p>
        </p:txBody>
      </p:sp>
    </p:spTree>
    <p:extLst>
      <p:ext uri="{BB962C8B-B14F-4D97-AF65-F5344CB8AC3E}">
        <p14:creationId xmlns:p14="http://schemas.microsoft.com/office/powerpoint/2010/main" val="325153620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1" name="Rectangle 7"/>
          <p:cNvSpPr>
            <a:spLocks noGrp="1" noChangeArrowheads="1"/>
          </p:cNvSpPr>
          <p:nvPr>
            <p:ph type="sldNum" sz="quarter" idx="5"/>
          </p:nvPr>
        </p:nvSpPr>
        <p:spPr>
          <a:noFill/>
        </p:spPr>
        <p:txBody>
          <a:bodyPr/>
          <a:lstStyle/>
          <a:p>
            <a:fld id="{5D039C68-3259-458B-BAE2-91BF79C0CD6C}" type="slidenum">
              <a:rPr lang="en-US" smtClean="0">
                <a:solidFill>
                  <a:prstClr val="black"/>
                </a:solidFill>
              </a:rPr>
              <a:pPr/>
              <a:t>0</a:t>
            </a:fld>
            <a:endParaRPr lang="en-US" dirty="0">
              <a:solidFill>
                <a:prstClr val="black"/>
              </a:solidFill>
            </a:endParaRPr>
          </a:p>
        </p:txBody>
      </p:sp>
      <p:sp>
        <p:nvSpPr>
          <p:cNvPr id="655362" name="Rectangle 2"/>
          <p:cNvSpPr>
            <a:spLocks noGrp="1" noRot="1" noChangeAspect="1" noChangeArrowheads="1" noTextEdit="1"/>
          </p:cNvSpPr>
          <p:nvPr>
            <p:ph type="sldImg"/>
          </p:nvPr>
        </p:nvSpPr>
        <p:spPr>
          <a:xfrm>
            <a:off x="1165225" y="692150"/>
            <a:ext cx="4619625" cy="3463925"/>
          </a:xfrm>
          <a:ln/>
        </p:spPr>
      </p:sp>
      <p:sp>
        <p:nvSpPr>
          <p:cNvPr id="655363" name="Rectangle 3"/>
          <p:cNvSpPr>
            <a:spLocks noGrp="1" noChangeArrowheads="1"/>
          </p:cNvSpPr>
          <p:nvPr>
            <p:ph type="body" idx="1"/>
          </p:nvPr>
        </p:nvSpPr>
        <p:spPr>
          <a:noFill/>
          <a:ln/>
        </p:spPr>
        <p:txBody>
          <a:bodyPr/>
          <a:lstStyle/>
          <a:p>
            <a:pPr eaLnBrk="1" hangingPunct="1"/>
            <a:endParaRPr lang="en-US" b="1" dirty="0"/>
          </a:p>
        </p:txBody>
      </p:sp>
    </p:spTree>
    <p:extLst>
      <p:ext uri="{BB962C8B-B14F-4D97-AF65-F5344CB8AC3E}">
        <p14:creationId xmlns:p14="http://schemas.microsoft.com/office/powerpoint/2010/main" val="2746067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34C9BC08-78AD-4E70-9725-E4E223E32702}"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2203045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34C9BC08-78AD-4E70-9725-E4E223E32702}"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1594552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4C9BC08-78AD-4E70-9725-E4E223E32702}" type="slidenum">
              <a:rPr lang="en-US" smtClean="0">
                <a:solidFill>
                  <a:prstClr val="black"/>
                </a:solidFill>
              </a:rPr>
              <a:pPr>
                <a:defRPr/>
              </a:pPr>
              <a:t>2</a:t>
            </a:fld>
            <a:endParaRPr lang="en-US" dirty="0">
              <a:solidFill>
                <a:prstClr val="black"/>
              </a:solidFill>
            </a:endParaRPr>
          </a:p>
        </p:txBody>
      </p:sp>
    </p:spTree>
    <p:extLst>
      <p:ext uri="{BB962C8B-B14F-4D97-AF65-F5344CB8AC3E}">
        <p14:creationId xmlns:p14="http://schemas.microsoft.com/office/powerpoint/2010/main" val="1455677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23A1E7-AA8B-4048-9224-C0C83609B6C2}" type="slidenum">
              <a:rPr lang="en-GB" smtClean="0"/>
              <a:pPr/>
              <a:t>3</a:t>
            </a:fld>
            <a:endParaRPr lang="en-GB" dirty="0"/>
          </a:p>
        </p:txBody>
      </p:sp>
    </p:spTree>
    <p:extLst>
      <p:ext uri="{BB962C8B-B14F-4D97-AF65-F5344CB8AC3E}">
        <p14:creationId xmlns:p14="http://schemas.microsoft.com/office/powerpoint/2010/main" val="1077862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23A1E7-AA8B-4048-9224-C0C83609B6C2}" type="slidenum">
              <a:rPr lang="en-GB" smtClean="0"/>
              <a:pPr/>
              <a:t>4</a:t>
            </a:fld>
            <a:endParaRPr lang="en-GB" dirty="0"/>
          </a:p>
        </p:txBody>
      </p:sp>
    </p:spTree>
    <p:extLst>
      <p:ext uri="{BB962C8B-B14F-4D97-AF65-F5344CB8AC3E}">
        <p14:creationId xmlns:p14="http://schemas.microsoft.com/office/powerpoint/2010/main" val="91434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23A1E7-AA8B-4048-9224-C0C83609B6C2}" type="slidenum">
              <a:rPr lang="en-GB" smtClean="0"/>
              <a:pPr/>
              <a:t>5</a:t>
            </a:fld>
            <a:endParaRPr lang="en-GB" dirty="0"/>
          </a:p>
        </p:txBody>
      </p:sp>
    </p:spTree>
    <p:extLst>
      <p:ext uri="{BB962C8B-B14F-4D97-AF65-F5344CB8AC3E}">
        <p14:creationId xmlns:p14="http://schemas.microsoft.com/office/powerpoint/2010/main" val="1737675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4C9BC08-78AD-4E70-9725-E4E223E32702}" type="slidenum">
              <a:rPr lang="en-US" smtClean="0"/>
              <a:pPr>
                <a:defRPr/>
              </a:pPr>
              <a:t>6</a:t>
            </a:fld>
            <a:endParaRPr lang="en-US" dirty="0"/>
          </a:p>
        </p:txBody>
      </p:sp>
    </p:spTree>
    <p:extLst>
      <p:ext uri="{BB962C8B-B14F-4D97-AF65-F5344CB8AC3E}">
        <p14:creationId xmlns:p14="http://schemas.microsoft.com/office/powerpoint/2010/main" val="1168835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a:defRPr/>
            </a:pPr>
            <a:fld id="{34C9BC08-78AD-4E70-9725-E4E223E32702}" type="slidenum">
              <a:rPr lang="en-US" smtClean="0"/>
              <a:pPr>
                <a:defRPr/>
              </a:pPr>
              <a:t>7</a:t>
            </a:fld>
            <a:endParaRPr lang="en-US" dirty="0"/>
          </a:p>
        </p:txBody>
      </p:sp>
    </p:spTree>
    <p:extLst>
      <p:ext uri="{BB962C8B-B14F-4D97-AF65-F5344CB8AC3E}">
        <p14:creationId xmlns:p14="http://schemas.microsoft.com/office/powerpoint/2010/main" val="1123698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4C9BC08-78AD-4E70-9725-E4E223E32702}"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253486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p>
            <a:pPr>
              <a:defRPr/>
            </a:pPr>
            <a:fld id="{C39ACACE-61E0-48CD-9139-950928900F36}"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304679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p>
            <a:pPr>
              <a:defRPr/>
            </a:pPr>
            <a:fld id="{8A46CC56-749A-42D7-8157-AD5CDFF5C182}"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2775885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p>
            <a:pPr>
              <a:defRPr/>
            </a:pPr>
            <a:fld id="{DA9B49B9-CABF-480E-9799-7AAD28C1BD96}"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3010625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p>
            <a:pPr>
              <a:defRPr/>
            </a:pPr>
            <a:fld id="{9F5538AE-08EC-4974-8821-AEEB51B252F5}"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367777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5" name="Footer Placeholder 4"/>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6" name="Slide Number Placeholder 5"/>
          <p:cNvSpPr>
            <a:spLocks noGrp="1"/>
          </p:cNvSpPr>
          <p:nvPr>
            <p:ph type="sldNum" sz="quarter" idx="12"/>
          </p:nvPr>
        </p:nvSpPr>
        <p:spPr/>
        <p:txBody>
          <a:bodyPr/>
          <a:lstStyle/>
          <a:p>
            <a:pPr>
              <a:defRPr/>
            </a:pPr>
            <a:fld id="{A64A4B2F-9992-4B25-B5DB-6B2D53624159}"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1609886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6" name="Footer Placeholder 5"/>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7" name="Slide Number Placeholder 6"/>
          <p:cNvSpPr>
            <a:spLocks noGrp="1"/>
          </p:cNvSpPr>
          <p:nvPr>
            <p:ph type="sldNum" sz="quarter" idx="12"/>
          </p:nvPr>
        </p:nvSpPr>
        <p:spPr/>
        <p:txBody>
          <a:bodyPr/>
          <a:lstStyle/>
          <a:p>
            <a:pPr>
              <a:defRPr/>
            </a:pPr>
            <a:fld id="{7A437CF4-842A-4E23-8916-EA9D990D442D}"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3883275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6"/>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8" name="Footer Placeholder 7"/>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9" name="Slide Number Placeholder 8"/>
          <p:cNvSpPr>
            <a:spLocks noGrp="1"/>
          </p:cNvSpPr>
          <p:nvPr>
            <p:ph type="sldNum" sz="quarter" idx="12"/>
          </p:nvPr>
        </p:nvSpPr>
        <p:spPr/>
        <p:txBody>
          <a:bodyPr/>
          <a:lstStyle/>
          <a:p>
            <a:pPr>
              <a:defRPr/>
            </a:pPr>
            <a:fld id="{BE80628C-2F4B-45CE-BDA4-8985CE9B0588}"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341090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4" name="Footer Placeholder 3"/>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5" name="Slide Number Placeholder 4"/>
          <p:cNvSpPr>
            <a:spLocks noGrp="1"/>
          </p:cNvSpPr>
          <p:nvPr>
            <p:ph type="sldNum" sz="quarter" idx="12"/>
          </p:nvPr>
        </p:nvSpPr>
        <p:spPr/>
        <p:txBody>
          <a:bodyPr/>
          <a:lstStyle/>
          <a:p>
            <a:pPr>
              <a:defRPr/>
            </a:pPr>
            <a:fld id="{DED27C69-3C9F-4A0A-B71B-C7425509466D}"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3259222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3" name="Footer Placeholder 2"/>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4" name="Slide Number Placeholder 3"/>
          <p:cNvSpPr>
            <a:spLocks noGrp="1"/>
          </p:cNvSpPr>
          <p:nvPr>
            <p:ph type="sldNum" sz="quarter" idx="12"/>
          </p:nvPr>
        </p:nvSpPr>
        <p:spPr/>
        <p:txBody>
          <a:bodyPr/>
          <a:lstStyle/>
          <a:p>
            <a:pPr>
              <a:defRPr/>
            </a:pPr>
            <a:fld id="{089398E2-BD8B-4C06-B949-5D11C3C3F6EB}"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31817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6" name="Footer Placeholder 5"/>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7" name="Slide Number Placeholder 6"/>
          <p:cNvSpPr>
            <a:spLocks noGrp="1"/>
          </p:cNvSpPr>
          <p:nvPr>
            <p:ph type="sldNum" sz="quarter" idx="12"/>
          </p:nvPr>
        </p:nvSpPr>
        <p:spPr/>
        <p:txBody>
          <a:bodyPr/>
          <a:lstStyle/>
          <a:p>
            <a:pPr>
              <a:defRPr/>
            </a:pPr>
            <a:fld id="{FA7290F0-9525-4E99-A802-EA91E76AACEA}"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4161145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1"/>
            <a:ext cx="2133600" cy="365124"/>
          </a:xfrm>
          <a:prstGeom prst="rect">
            <a:avLst/>
          </a:prstGeom>
        </p:spPr>
        <p:txBody>
          <a:bodyPr/>
          <a:lstStyle/>
          <a:p>
            <a:pPr>
              <a:defRPr/>
            </a:pPr>
            <a:endParaRPr lang="en-US" dirty="0">
              <a:solidFill>
                <a:prstClr val="black"/>
              </a:solidFill>
            </a:endParaRPr>
          </a:p>
        </p:txBody>
      </p:sp>
      <p:sp>
        <p:nvSpPr>
          <p:cNvPr id="6" name="Footer Placeholder 5"/>
          <p:cNvSpPr>
            <a:spLocks noGrp="1"/>
          </p:cNvSpPr>
          <p:nvPr>
            <p:ph type="ftr" sz="quarter" idx="11"/>
          </p:nvPr>
        </p:nvSpPr>
        <p:spPr>
          <a:xfrm>
            <a:off x="3124200" y="6356351"/>
            <a:ext cx="2895600" cy="365124"/>
          </a:xfrm>
          <a:prstGeom prst="rect">
            <a:avLst/>
          </a:prstGeom>
        </p:spPr>
        <p:txBody>
          <a:bodyPr/>
          <a:lstStyle/>
          <a:p>
            <a:pPr>
              <a:defRPr/>
            </a:pPr>
            <a:endParaRPr lang="en-US" dirty="0">
              <a:solidFill>
                <a:prstClr val="black"/>
              </a:solidFill>
            </a:endParaRPr>
          </a:p>
        </p:txBody>
      </p:sp>
      <p:sp>
        <p:nvSpPr>
          <p:cNvPr id="7" name="Slide Number Placeholder 6"/>
          <p:cNvSpPr>
            <a:spLocks noGrp="1"/>
          </p:cNvSpPr>
          <p:nvPr>
            <p:ph type="sldNum" sz="quarter" idx="12"/>
          </p:nvPr>
        </p:nvSpPr>
        <p:spPr/>
        <p:txBody>
          <a:bodyPr/>
          <a:lstStyle/>
          <a:p>
            <a:pPr>
              <a:defRPr/>
            </a:pPr>
            <a:fld id="{393BAD9B-8B3B-495B-97D7-4BA599EEB7A1}"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4108811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ground for all slides.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Slide Number Placeholder 5"/>
          <p:cNvSpPr>
            <a:spLocks noGrp="1"/>
          </p:cNvSpPr>
          <p:nvPr>
            <p:ph type="sldNum" sz="quarter" idx="4"/>
          </p:nvPr>
        </p:nvSpPr>
        <p:spPr>
          <a:xfrm>
            <a:off x="6781800" y="6416676"/>
            <a:ext cx="2133600" cy="365124"/>
          </a:xfrm>
          <a:prstGeom prst="rect">
            <a:avLst/>
          </a:prstGeom>
        </p:spPr>
        <p:txBody>
          <a:bodyPr vert="horz" lIns="91440" tIns="45720" rIns="91440" bIns="45720" rtlCol="0" anchor="ctr"/>
          <a:lstStyle>
            <a:lvl1pPr algn="r">
              <a:defRPr sz="1100">
                <a:solidFill>
                  <a:schemeClr val="bg2"/>
                </a:solidFill>
                <a:latin typeface="Akzidenz-Grotesk Std Light Ext"/>
              </a:defRPr>
            </a:lvl1pPr>
          </a:lstStyle>
          <a:p>
            <a:pPr>
              <a:defRPr/>
            </a:pPr>
            <a:fld id="{CDA26C87-6BDD-47A8-95C5-DDC4C662310A}" type="slidenum">
              <a:rPr lang="en-US" smtClean="0">
                <a:solidFill>
                  <a:srgbClr val="EEECE1"/>
                </a:solidFill>
              </a:rPr>
              <a:pPr>
                <a:defRPr/>
              </a:pPr>
              <a:t>‹#›</a:t>
            </a:fld>
            <a:endParaRPr lang="en-US" dirty="0">
              <a:solidFill>
                <a:srgbClr val="EEECE1"/>
              </a:solidFill>
            </a:endParaRPr>
          </a:p>
        </p:txBody>
      </p:sp>
    </p:spTree>
    <p:extLst>
      <p:ext uri="{BB962C8B-B14F-4D97-AF65-F5344CB8AC3E}">
        <p14:creationId xmlns:p14="http://schemas.microsoft.com/office/powerpoint/2010/main" val="2809752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hyperlink" Target="http://www.greenbergresearch.com/" TargetMode="External"/><Relationship Id="rId3" Type="http://schemas.openxmlformats.org/officeDocument/2006/relationships/image" Target="../media/image6.png"/><Relationship Id="rId7" Type="http://schemas.openxmlformats.org/officeDocument/2006/relationships/hyperlink" Target="http://www.democracycorps.co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chart" Target="../charts/chart1.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chart" Target="../charts/char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chart" Target="../charts/chart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chart" Target="../charts/char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chart" Target="../charts/chart5.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chart" Target="../charts/chart6.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hidden="1">
            <a:extLst>
              <a:ext uri="{FF2B5EF4-FFF2-40B4-BE49-F238E27FC236}">
                <a16:creationId xmlns:a16="http://schemas.microsoft.com/office/drawing/2014/main" id="{10520FBD-B77D-0A4A-981C-D7B4E27B1730}"/>
              </a:ext>
            </a:extLst>
          </p:cNvPr>
          <p:cNvSpPr>
            <a:spLocks noGrp="1"/>
          </p:cNvSpPr>
          <p:nvPr>
            <p:ph type="title" idx="4294967295"/>
          </p:nvPr>
        </p:nvSpPr>
        <p:spPr>
          <a:xfrm>
            <a:off x="628650" y="365125"/>
            <a:ext cx="7886700" cy="1325563"/>
          </a:xfrm>
          <a:prstGeom prst="rect">
            <a:avLst/>
          </a:prstGeom>
        </p:spPr>
        <p:txBody>
          <a:bodyPr/>
          <a:lstStyle/>
          <a:p>
            <a:pPr rtl="0" fontAlgn="base"/>
            <a:r>
              <a:rPr lang="en-US" sz="4400" b="1" kern="1200" dirty="0">
                <a:solidFill>
                  <a:srgbClr val="6DB33F"/>
                </a:solidFill>
                <a:effectLst/>
                <a:latin typeface="Franklin Gothic Demi Cond" panose="020B0603020102020204" pitchFamily="34" charset="0"/>
                <a:ea typeface="+mn-ea"/>
                <a:cs typeface="+mn-cs"/>
              </a:rPr>
              <a:t>Disability Community in the Final Week of the 2020 Election</a:t>
            </a:r>
            <a:endParaRPr lang="en-US" dirty="0">
              <a:effectLst/>
            </a:endParaRPr>
          </a:p>
        </p:txBody>
      </p:sp>
      <p:pic>
        <p:nvPicPr>
          <p:cNvPr id="3" name="Picture 2">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6" name="Picture 9" descr="Democracy Corps logo"/>
          <p:cNvPicPr>
            <a:picLocks noChangeAspect="1" noChangeArrowheads="1"/>
          </p:cNvPicPr>
          <p:nvPr/>
        </p:nvPicPr>
        <p:blipFill>
          <a:blip r:embed="rId4">
            <a:extLst>
              <a:ext uri="{28A0092B-C50C-407E-A947-70E740481C1C}">
                <a14:useLocalDpi xmlns:a14="http://schemas.microsoft.com/office/drawing/2010/main" val="0"/>
              </a:ext>
            </a:extLst>
          </a:blip>
          <a:srcRect l="473" t="3273" b="3273"/>
          <a:stretch>
            <a:fillRect/>
          </a:stretch>
        </p:blipFill>
        <p:spPr bwMode="auto">
          <a:xfrm>
            <a:off x="2492772" y="1666305"/>
            <a:ext cx="4158456" cy="6282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C183D7F6-B498-43B3-948B-1728B52AA6E4}">
                <adec:decorative xmlns:adec="http://schemas.microsoft.com/office/drawing/2017/decorative" val="1"/>
              </a:ext>
            </a:extLst>
          </p:cNvPr>
          <p:cNvSpPr/>
          <p:nvPr/>
        </p:nvSpPr>
        <p:spPr>
          <a:xfrm>
            <a:off x="152400" y="2448198"/>
            <a:ext cx="8839200" cy="9808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Greenberg Research logo"/>
          <p:cNvPicPr/>
          <p:nvPr/>
        </p:nvPicPr>
        <p:blipFill>
          <a:blip r:embed="rId5">
            <a:extLst>
              <a:ext uri="{28A0092B-C50C-407E-A947-70E740481C1C}">
                <a14:useLocalDpi xmlns:a14="http://schemas.microsoft.com/office/drawing/2010/main" val="0"/>
              </a:ext>
            </a:extLst>
          </a:blip>
          <a:srcRect/>
          <a:stretch>
            <a:fillRect/>
          </a:stretch>
        </p:blipFill>
        <p:spPr bwMode="auto">
          <a:xfrm>
            <a:off x="2618095" y="2346257"/>
            <a:ext cx="3886200" cy="375602"/>
          </a:xfrm>
          <a:prstGeom prst="rect">
            <a:avLst/>
          </a:prstGeom>
          <a:noFill/>
          <a:ln>
            <a:noFill/>
          </a:ln>
        </p:spPr>
      </p:pic>
      <p:cxnSp>
        <p:nvCxnSpPr>
          <p:cNvPr id="5" name="Straight Connector 4">
            <a:extLst>
              <a:ext uri="{C183D7F6-B498-43B3-948B-1728B52AA6E4}">
                <adec:decorative xmlns:adec="http://schemas.microsoft.com/office/drawing/2017/decorative" val="1"/>
              </a:ext>
            </a:extLst>
          </p:cNvPr>
          <p:cNvCxnSpPr/>
          <p:nvPr/>
        </p:nvCxnSpPr>
        <p:spPr>
          <a:xfrm>
            <a:off x="3037195" y="2894483"/>
            <a:ext cx="304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14514" y="3053711"/>
            <a:ext cx="9144000" cy="2185214"/>
          </a:xfrm>
          <a:prstGeom prst="rect">
            <a:avLst/>
          </a:prstGeom>
          <a:noFill/>
        </p:spPr>
        <p:txBody>
          <a:bodyPr wrap="square" rtlCol="0">
            <a:spAutoFit/>
          </a:bodyPr>
          <a:lstStyle/>
          <a:p>
            <a:pPr algn="ctr"/>
            <a:r>
              <a:rPr lang="en-US" sz="4400" b="1" dirty="0">
                <a:solidFill>
                  <a:srgbClr val="6DB33F"/>
                </a:solidFill>
                <a:latin typeface="Franklin Gothic Demi Cond" panose="020B0706030402020204" pitchFamily="34" charset="0"/>
              </a:rPr>
              <a:t>Disability Community in the Final Week of the 2020 Election</a:t>
            </a:r>
          </a:p>
          <a:p>
            <a:pPr algn="ctr"/>
            <a:r>
              <a:rPr lang="en-US" sz="2800" b="1" dirty="0">
                <a:solidFill>
                  <a:srgbClr val="6DB33F"/>
                </a:solidFill>
                <a:latin typeface="Franklin Gothic Demi Cond" panose="020B0706030402020204" pitchFamily="34" charset="0"/>
              </a:rPr>
              <a:t>Battleground Web Survey: October 21-27, 2020 </a:t>
            </a:r>
          </a:p>
          <a:p>
            <a:pPr algn="ctr"/>
            <a:r>
              <a:rPr lang="en-US" sz="2000" dirty="0">
                <a:solidFill>
                  <a:prstClr val="black"/>
                </a:solidFill>
                <a:latin typeface="Franklin Gothic Demi Cond" panose="020B0706030402020204" pitchFamily="34" charset="0"/>
              </a:rPr>
              <a:t>November 2, 2020</a:t>
            </a:r>
          </a:p>
        </p:txBody>
      </p:sp>
    </p:spTree>
    <p:extLst>
      <p:ext uri="{BB962C8B-B14F-4D97-AF65-F5344CB8AC3E}">
        <p14:creationId xmlns:p14="http://schemas.microsoft.com/office/powerpoint/2010/main" val="1572106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F170C6EF-7B03-D145-BB9E-A60BFC7C5EED}"/>
              </a:ext>
            </a:extLst>
          </p:cNvPr>
          <p:cNvSpPr>
            <a:spLocks noGrp="1"/>
          </p:cNvSpPr>
          <p:nvPr>
            <p:ph type="title" idx="4294967295"/>
          </p:nvPr>
        </p:nvSpPr>
        <p:spPr>
          <a:xfrm>
            <a:off x="628650" y="365125"/>
            <a:ext cx="7886700" cy="1325563"/>
          </a:xfrm>
          <a:prstGeom prst="rect">
            <a:avLst/>
          </a:prstGeom>
        </p:spPr>
        <p:txBody>
          <a:bodyPr/>
          <a:lstStyle/>
          <a:p>
            <a:r>
              <a:rPr lang="en-US" dirty="0"/>
              <a:t>Contact Us</a:t>
            </a:r>
          </a:p>
        </p:txBody>
      </p:sp>
      <p:pic>
        <p:nvPicPr>
          <p:cNvPr id="17" name="Picture 16">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4890" y="177155"/>
            <a:ext cx="3090417" cy="18286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a:extLst>
              <a:ext uri="{C183D7F6-B498-43B3-948B-1728B52AA6E4}">
                <adec:decorative xmlns:adec="http://schemas.microsoft.com/office/drawing/2017/decorative" val="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71368"/>
          <a:stretch/>
        </p:blipFill>
        <p:spPr bwMode="auto">
          <a:xfrm>
            <a:off x="1947649" y="86367"/>
            <a:ext cx="5488283" cy="294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18" descr="Greenberg Research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7290" y="142251"/>
            <a:ext cx="3090417" cy="18286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8DE7C420-E26E-40BD-A738-E705C7B6058F}"/>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0" y="6355068"/>
            <a:ext cx="3886200" cy="502932"/>
          </a:xfrm>
          <a:prstGeom prst="rect">
            <a:avLst/>
          </a:prstGeom>
        </p:spPr>
      </p:pic>
      <p:pic>
        <p:nvPicPr>
          <p:cNvPr id="4" name="Picture 3" descr="U.S. Capitol building. Text: Contact U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533400"/>
            <a:ext cx="9144000" cy="2134274"/>
          </a:xfrm>
          <a:prstGeom prst="rect">
            <a:avLst/>
          </a:prstGeom>
        </p:spPr>
      </p:pic>
      <p:sp>
        <p:nvSpPr>
          <p:cNvPr id="11" name="TextBox 10"/>
          <p:cNvSpPr txBox="1"/>
          <p:nvPr/>
        </p:nvSpPr>
        <p:spPr>
          <a:xfrm>
            <a:off x="1528267" y="3256717"/>
            <a:ext cx="2434133" cy="677108"/>
          </a:xfrm>
          <a:prstGeom prst="rect">
            <a:avLst/>
          </a:prstGeom>
          <a:noFill/>
        </p:spPr>
        <p:txBody>
          <a:bodyPr wrap="square" rtlCol="0">
            <a:spAutoFit/>
          </a:bodyPr>
          <a:lstStyle/>
          <a:p>
            <a:r>
              <a:rPr lang="en-US" sz="1900" b="1" dirty="0">
                <a:solidFill>
                  <a:prstClr val="black"/>
                </a:solidFill>
                <a:effectLst>
                  <a:outerShdw blurRad="38100" dist="38100" dir="2700000" algn="tl">
                    <a:srgbClr val="000000">
                      <a:alpha val="43137"/>
                    </a:srgbClr>
                  </a:outerShdw>
                </a:effectLst>
                <a:latin typeface="Arial Narrow" panose="020B0606020202030204" pitchFamily="34" charset="0"/>
              </a:rPr>
              <a:t>DEMOCRACY </a:t>
            </a:r>
          </a:p>
          <a:p>
            <a:r>
              <a:rPr lang="en-US" sz="1900" b="1" dirty="0">
                <a:solidFill>
                  <a:prstClr val="black"/>
                </a:solidFill>
                <a:effectLst>
                  <a:outerShdw blurRad="38100" dist="38100" dir="2700000" algn="tl">
                    <a:srgbClr val="000000">
                      <a:alpha val="43137"/>
                    </a:srgbClr>
                  </a:outerShdw>
                </a:effectLst>
                <a:latin typeface="Arial Narrow" panose="020B0606020202030204" pitchFamily="34" charset="0"/>
              </a:rPr>
              <a:t>CORPS</a:t>
            </a:r>
          </a:p>
        </p:txBody>
      </p:sp>
      <p:sp>
        <p:nvSpPr>
          <p:cNvPr id="9" name="Rectangle 8"/>
          <p:cNvSpPr/>
          <p:nvPr/>
        </p:nvSpPr>
        <p:spPr>
          <a:xfrm>
            <a:off x="1485900" y="3960674"/>
            <a:ext cx="2324100" cy="1815882"/>
          </a:xfrm>
          <a:prstGeom prst="rect">
            <a:avLst/>
          </a:prstGeom>
        </p:spPr>
        <p:txBody>
          <a:bodyPr wrap="square">
            <a:spAutoFit/>
          </a:bodyPr>
          <a:lstStyle/>
          <a:p>
            <a:r>
              <a:rPr lang="en-US" sz="1400" dirty="0">
                <a:solidFill>
                  <a:srgbClr val="434343"/>
                </a:solidFill>
                <a:latin typeface="Calibri"/>
                <a:ea typeface="Droid Sans" pitchFamily="34" charset="0"/>
                <a:cs typeface="Droid Sans" pitchFamily="34" charset="0"/>
              </a:rPr>
              <a:t>1440 G Street. NW</a:t>
            </a:r>
          </a:p>
          <a:p>
            <a:r>
              <a:rPr lang="en-US" sz="1400" dirty="0">
                <a:solidFill>
                  <a:srgbClr val="434343"/>
                </a:solidFill>
                <a:latin typeface="Calibri"/>
                <a:ea typeface="Droid Sans" pitchFamily="34" charset="0"/>
                <a:cs typeface="Droid Sans" pitchFamily="34" charset="0"/>
              </a:rPr>
              <a:t>Floor 10</a:t>
            </a:r>
          </a:p>
          <a:p>
            <a:r>
              <a:rPr lang="en-US" sz="1400" dirty="0">
                <a:solidFill>
                  <a:srgbClr val="434343"/>
                </a:solidFill>
                <a:latin typeface="Calibri"/>
                <a:ea typeface="Droid Sans" pitchFamily="34" charset="0"/>
                <a:cs typeface="Droid Sans" pitchFamily="34" charset="0"/>
              </a:rPr>
              <a:t>Washington, DC 20005</a:t>
            </a:r>
          </a:p>
          <a:p>
            <a:endParaRPr lang="en-US" sz="1400" b="1" dirty="0">
              <a:solidFill>
                <a:srgbClr val="434343"/>
              </a:solidFill>
              <a:latin typeface="Calibri"/>
              <a:ea typeface="Droid Sans" pitchFamily="34" charset="0"/>
              <a:cs typeface="Droid Sans" pitchFamily="34" charset="0"/>
            </a:endParaRPr>
          </a:p>
          <a:p>
            <a:r>
              <a:rPr lang="en-US" sz="1400" dirty="0">
                <a:solidFill>
                  <a:srgbClr val="434343"/>
                </a:solidFill>
                <a:latin typeface="Calibri"/>
                <a:ea typeface="Droid Sans" pitchFamily="34" charset="0"/>
                <a:cs typeface="Droid Sans" pitchFamily="34" charset="0"/>
              </a:rPr>
              <a:t>Phone: +1 202 250 3645</a:t>
            </a:r>
          </a:p>
          <a:p>
            <a:endParaRPr lang="en-US" sz="1400" dirty="0">
              <a:solidFill>
                <a:srgbClr val="434343"/>
              </a:solidFill>
              <a:latin typeface="Calibri"/>
              <a:ea typeface="Droid Sans" pitchFamily="34" charset="0"/>
              <a:cs typeface="Droid Sans" pitchFamily="34" charset="0"/>
            </a:endParaRPr>
          </a:p>
          <a:p>
            <a:r>
              <a:rPr lang="en-US" sz="1400" dirty="0">
                <a:solidFill>
                  <a:srgbClr val="434343"/>
                </a:solidFill>
                <a:latin typeface="Calibri"/>
                <a:ea typeface="Droid Sans" pitchFamily="34" charset="0"/>
                <a:cs typeface="Droid Sans" pitchFamily="34" charset="0"/>
                <a:hlinkClick r:id="rId7"/>
              </a:rPr>
              <a:t>www.democracycorps.com</a:t>
            </a:r>
            <a:r>
              <a:rPr lang="en-US" sz="1400" dirty="0">
                <a:solidFill>
                  <a:srgbClr val="434343"/>
                </a:solidFill>
                <a:latin typeface="Calibri"/>
                <a:ea typeface="Droid Sans" pitchFamily="34" charset="0"/>
                <a:cs typeface="Droid Sans" pitchFamily="34" charset="0"/>
              </a:rPr>
              <a:t> </a:t>
            </a:r>
            <a:endParaRPr lang="en-US" sz="1000" dirty="0">
              <a:solidFill>
                <a:prstClr val="white">
                  <a:lumMod val="50000"/>
                </a:prstClr>
              </a:solidFill>
              <a:latin typeface="Calibri"/>
              <a:ea typeface="Droid Sans" pitchFamily="34" charset="0"/>
              <a:cs typeface="Droid Sans" pitchFamily="34" charset="0"/>
            </a:endParaRPr>
          </a:p>
          <a:p>
            <a:endParaRPr lang="en-US" sz="1400" dirty="0">
              <a:solidFill>
                <a:srgbClr val="434343"/>
              </a:solidFill>
              <a:latin typeface="Calibri"/>
              <a:ea typeface="Droid Sans" pitchFamily="34" charset="0"/>
              <a:cs typeface="Droid Sans" pitchFamily="34" charset="0"/>
            </a:endParaRPr>
          </a:p>
        </p:txBody>
      </p:sp>
      <p:sp>
        <p:nvSpPr>
          <p:cNvPr id="14" name="TextBox 13"/>
          <p:cNvSpPr txBox="1"/>
          <p:nvPr/>
        </p:nvSpPr>
        <p:spPr>
          <a:xfrm>
            <a:off x="4800600" y="3256717"/>
            <a:ext cx="2434133" cy="677108"/>
          </a:xfrm>
          <a:prstGeom prst="rect">
            <a:avLst/>
          </a:prstGeom>
          <a:noFill/>
        </p:spPr>
        <p:txBody>
          <a:bodyPr wrap="square" rtlCol="0">
            <a:spAutoFit/>
          </a:bodyPr>
          <a:lstStyle/>
          <a:p>
            <a:r>
              <a:rPr lang="en-US" sz="1900" b="1" dirty="0">
                <a:solidFill>
                  <a:prstClr val="black"/>
                </a:solidFill>
                <a:effectLst>
                  <a:outerShdw blurRad="38100" dist="38100" dir="2700000" algn="tl">
                    <a:srgbClr val="000000">
                      <a:alpha val="43137"/>
                    </a:srgbClr>
                  </a:outerShdw>
                </a:effectLst>
                <a:latin typeface="Arial Narrow" panose="020B0606020202030204" pitchFamily="34" charset="0"/>
              </a:rPr>
              <a:t>GREENBERG</a:t>
            </a:r>
          </a:p>
          <a:p>
            <a:r>
              <a:rPr lang="en-US" sz="1900" b="1" dirty="0">
                <a:solidFill>
                  <a:prstClr val="black"/>
                </a:solidFill>
                <a:effectLst>
                  <a:outerShdw blurRad="38100" dist="38100" dir="2700000" algn="tl">
                    <a:srgbClr val="000000">
                      <a:alpha val="43137"/>
                    </a:srgbClr>
                  </a:outerShdw>
                </a:effectLst>
                <a:latin typeface="Arial Narrow" panose="020B0606020202030204" pitchFamily="34" charset="0"/>
              </a:rPr>
              <a:t>RESEARCH</a:t>
            </a:r>
          </a:p>
        </p:txBody>
      </p:sp>
      <p:sp>
        <p:nvSpPr>
          <p:cNvPr id="12" name="Rectangle 11"/>
          <p:cNvSpPr/>
          <p:nvPr/>
        </p:nvSpPr>
        <p:spPr>
          <a:xfrm>
            <a:off x="4762500" y="3960673"/>
            <a:ext cx="2324100" cy="1600438"/>
          </a:xfrm>
          <a:prstGeom prst="rect">
            <a:avLst/>
          </a:prstGeom>
        </p:spPr>
        <p:txBody>
          <a:bodyPr wrap="square">
            <a:spAutoFit/>
          </a:bodyPr>
          <a:lstStyle/>
          <a:p>
            <a:r>
              <a:rPr lang="en-US" sz="1400" dirty="0">
                <a:solidFill>
                  <a:srgbClr val="434343"/>
                </a:solidFill>
                <a:latin typeface="Calibri"/>
                <a:ea typeface="Droid Sans" pitchFamily="34" charset="0"/>
                <a:cs typeface="Droid Sans" pitchFamily="34" charset="0"/>
              </a:rPr>
              <a:t>1440 G Street NW</a:t>
            </a:r>
          </a:p>
          <a:p>
            <a:r>
              <a:rPr lang="en-US" sz="1400" dirty="0">
                <a:solidFill>
                  <a:srgbClr val="434343"/>
                </a:solidFill>
                <a:latin typeface="Calibri"/>
                <a:ea typeface="Droid Sans" pitchFamily="34" charset="0"/>
                <a:cs typeface="Droid Sans" pitchFamily="34" charset="0"/>
              </a:rPr>
              <a:t>Floor 10 </a:t>
            </a:r>
          </a:p>
          <a:p>
            <a:r>
              <a:rPr lang="en-US" sz="1400" dirty="0">
                <a:solidFill>
                  <a:srgbClr val="434343"/>
                </a:solidFill>
                <a:latin typeface="Calibri"/>
                <a:ea typeface="Droid Sans" pitchFamily="34" charset="0"/>
                <a:cs typeface="Droid Sans" pitchFamily="34" charset="0"/>
              </a:rPr>
              <a:t>Washington, DC 20005</a:t>
            </a:r>
          </a:p>
          <a:p>
            <a:endParaRPr lang="en-US" sz="1400" dirty="0">
              <a:solidFill>
                <a:srgbClr val="434343"/>
              </a:solidFill>
              <a:latin typeface="Calibri"/>
              <a:ea typeface="Droid Sans" pitchFamily="34" charset="0"/>
              <a:cs typeface="Droid Sans" pitchFamily="34" charset="0"/>
            </a:endParaRPr>
          </a:p>
          <a:p>
            <a:r>
              <a:rPr lang="en-US" sz="1400" dirty="0">
                <a:solidFill>
                  <a:srgbClr val="434343"/>
                </a:solidFill>
                <a:latin typeface="Calibri"/>
                <a:ea typeface="Droid Sans" pitchFamily="34" charset="0"/>
                <a:cs typeface="Droid Sans" pitchFamily="34" charset="0"/>
              </a:rPr>
              <a:t>Phone: +1 202 499 6901</a:t>
            </a:r>
          </a:p>
          <a:p>
            <a:endParaRPr lang="en-US" sz="1400" dirty="0">
              <a:solidFill>
                <a:srgbClr val="434343"/>
              </a:solidFill>
              <a:latin typeface="Calibri"/>
              <a:ea typeface="Droid Sans" pitchFamily="34" charset="0"/>
              <a:cs typeface="Droid Sans" pitchFamily="34" charset="0"/>
            </a:endParaRPr>
          </a:p>
          <a:p>
            <a:r>
              <a:rPr lang="en-US" sz="1400" dirty="0">
                <a:solidFill>
                  <a:srgbClr val="434343"/>
                </a:solidFill>
                <a:latin typeface="Calibri"/>
                <a:ea typeface="Droid Sans" pitchFamily="34" charset="0"/>
                <a:cs typeface="Droid Sans" pitchFamily="34" charset="0"/>
                <a:hlinkClick r:id="rId8"/>
              </a:rPr>
              <a:t>www.greenbergresearch.com</a:t>
            </a:r>
            <a:r>
              <a:rPr lang="en-US" sz="1400" dirty="0">
                <a:solidFill>
                  <a:srgbClr val="434343"/>
                </a:solidFill>
                <a:latin typeface="Calibri"/>
                <a:ea typeface="Droid Sans" pitchFamily="34" charset="0"/>
                <a:cs typeface="Droid Sans" pitchFamily="34" charset="0"/>
              </a:rPr>
              <a:t> </a:t>
            </a:r>
          </a:p>
        </p:txBody>
      </p:sp>
      <p:pic>
        <p:nvPicPr>
          <p:cNvPr id="16" name="Picture 9">
            <a:extLst>
              <a:ext uri="{FF2B5EF4-FFF2-40B4-BE49-F238E27FC236}">
                <a16:creationId xmlns:a16="http://schemas.microsoft.com/office/drawing/2014/main" id="{88F422E2-5666-4CB2-864A-BC56E6C84227}"/>
              </a:ext>
              <a:ext uri="{C183D7F6-B498-43B3-948B-1728B52AA6E4}">
                <adec:decorative xmlns:adec="http://schemas.microsoft.com/office/drawing/2017/decorative" val="1"/>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t="3273" r="86278" b="3273"/>
          <a:stretch/>
        </p:blipFill>
        <p:spPr bwMode="auto">
          <a:xfrm>
            <a:off x="76200" y="6435647"/>
            <a:ext cx="371901" cy="359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287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hidden="1">
            <a:extLst>
              <a:ext uri="{FF2B5EF4-FFF2-40B4-BE49-F238E27FC236}">
                <a16:creationId xmlns:a16="http://schemas.microsoft.com/office/drawing/2014/main" id="{3A3060BF-255D-C242-B470-D571F27DE32A}"/>
              </a:ext>
            </a:extLst>
          </p:cNvPr>
          <p:cNvSpPr>
            <a:spLocks noGrp="1"/>
          </p:cNvSpPr>
          <p:nvPr>
            <p:ph type="title" idx="4294967295"/>
          </p:nvPr>
        </p:nvSpPr>
        <p:spPr>
          <a:xfrm>
            <a:off x="628650" y="365125"/>
            <a:ext cx="7886700" cy="1325563"/>
          </a:xfrm>
          <a:prstGeom prst="rect">
            <a:avLst/>
          </a:prstGeom>
        </p:spPr>
        <p:txBody>
          <a:bodyPr/>
          <a:lstStyle/>
          <a:p>
            <a:pPr rtl="0" fontAlgn="base"/>
            <a:r>
              <a:rPr lang="en-US" sz="3600" kern="1200" spc="50" dirty="0">
                <a:solidFill>
                  <a:srgbClr val="000000"/>
                </a:solidFill>
                <a:effectLst/>
                <a:latin typeface="Franklin Gothic Demi Cond" panose="020B0603020102020204" pitchFamily="34" charset="0"/>
                <a:ea typeface="+mn-ea"/>
                <a:cs typeface="Franklin Gothic Demi Cond" panose="020B0603020102020204" pitchFamily="34" charset="0"/>
              </a:rPr>
              <a:t>Definition of Battleground</a:t>
            </a:r>
            <a:endParaRPr lang="en-US" dirty="0">
              <a:effectLst/>
            </a:endParaRPr>
          </a:p>
        </p:txBody>
      </p:sp>
      <p:pic>
        <p:nvPicPr>
          <p:cNvPr id="8" name="Picture 2">
            <a:extLst>
              <a:ext uri="{FF2B5EF4-FFF2-40B4-BE49-F238E27FC236}">
                <a16:creationId xmlns:a16="http://schemas.microsoft.com/office/drawing/2014/main" id="{CF83A595-3416-478A-871C-34A83ED433E3}"/>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1960721" y="125713"/>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8" descr="Greenberg Research logo">
            <a:extLst>
              <a:ext uri="{FF2B5EF4-FFF2-40B4-BE49-F238E27FC236}">
                <a16:creationId xmlns:a16="http://schemas.microsoft.com/office/drawing/2014/main" id="{D2CB86EA-6286-4C61-946E-EBBBE7A2B0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890" y="177155"/>
            <a:ext cx="3090417" cy="18286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C183D7F6-B498-43B3-948B-1728B52AA6E4}">
                <adec:decorative xmlns:adec="http://schemas.microsoft.com/office/drawing/2017/decorative" val="1"/>
              </a:ext>
            </a:extLst>
          </p:cNvPr>
          <p:cNvSpPr/>
          <p:nvPr/>
        </p:nvSpPr>
        <p:spPr>
          <a:xfrm>
            <a:off x="0" y="472814"/>
            <a:ext cx="9144000" cy="646331"/>
          </a:xfrm>
          <a:prstGeom prst="rect">
            <a:avLst/>
          </a:prstGeom>
        </p:spPr>
        <p:txBody>
          <a:bodyPr wrap="square">
            <a:spAutoFit/>
          </a:bodyPr>
          <a:lstStyle/>
          <a:p>
            <a:r>
              <a:rPr lang="en-US" sz="3600" spc="50" dirty="0">
                <a:solidFill>
                  <a:prstClr val="black"/>
                </a:solidFill>
                <a:latin typeface="Franklin Gothic Demi Cond"/>
                <a:cs typeface="Franklin Gothic Demi Cond"/>
              </a:rPr>
              <a:t>Definition of Battleground</a:t>
            </a:r>
            <a:endParaRPr lang="en-US" sz="3200" spc="50" dirty="0">
              <a:solidFill>
                <a:srgbClr val="6DB33F"/>
              </a:solidFill>
              <a:latin typeface="Franklin Gothic Demi Cond"/>
              <a:cs typeface="Franklin Gothic Demi Cond"/>
            </a:endParaRPr>
          </a:p>
        </p:txBody>
      </p:sp>
      <p:sp>
        <p:nvSpPr>
          <p:cNvPr id="3" name="TextBox 2"/>
          <p:cNvSpPr txBox="1"/>
          <p:nvPr/>
        </p:nvSpPr>
        <p:spPr>
          <a:xfrm>
            <a:off x="0" y="1081652"/>
            <a:ext cx="9144000" cy="7448193"/>
          </a:xfrm>
          <a:prstGeom prst="rect">
            <a:avLst/>
          </a:prstGeom>
          <a:noFill/>
        </p:spPr>
        <p:txBody>
          <a:bodyPr wrap="square" rtlCol="0">
            <a:spAutoFit/>
          </a:bodyPr>
          <a:lstStyle/>
          <a:p>
            <a:endParaRPr lang="en-US" sz="1600" b="1" dirty="0">
              <a:solidFill>
                <a:srgbClr val="000000"/>
              </a:solidFill>
              <a:latin typeface="+mj-lt"/>
              <a:cs typeface="Arial" charset="0"/>
            </a:endParaRPr>
          </a:p>
          <a:p>
            <a:r>
              <a:rPr lang="en-US" sz="1600" b="1" u="sng" dirty="0">
                <a:solidFill>
                  <a:srgbClr val="000000"/>
                </a:solidFill>
                <a:latin typeface="+mj-lt"/>
                <a:cs typeface="Arial" charset="0"/>
              </a:rPr>
              <a:t>Total 16-state Presidential and Senate battleground:</a:t>
            </a:r>
            <a:r>
              <a:rPr lang="en-US" sz="1600" dirty="0">
                <a:solidFill>
                  <a:srgbClr val="000000"/>
                </a:solidFill>
                <a:latin typeface="+mj-lt"/>
                <a:cs typeface="Arial" charset="0"/>
              </a:rPr>
              <a:t> Arizona, Colorado, Florida, Georgia, Iowa, Nevada, New Hampshire, New Mexico, North Carolina, Maine, Michigan, Minnesota, Ohio, Pennsylvania, Virginia, Wisconsin</a:t>
            </a:r>
          </a:p>
          <a:p>
            <a:endParaRPr lang="en-US" sz="1600" dirty="0">
              <a:solidFill>
                <a:srgbClr val="000000"/>
              </a:solidFill>
              <a:latin typeface="+mj-lt"/>
              <a:cs typeface="Arial" charset="0"/>
            </a:endParaRPr>
          </a:p>
          <a:p>
            <a:r>
              <a:rPr lang="en-US" sz="1600" b="1" u="sng" dirty="0">
                <a:latin typeface="+mj-lt"/>
              </a:rPr>
              <a:t>8 Diverse States</a:t>
            </a:r>
            <a:r>
              <a:rPr lang="en-US" sz="1600" b="1" dirty="0">
                <a:latin typeface="+mj-lt"/>
              </a:rPr>
              <a:t> = </a:t>
            </a:r>
            <a:r>
              <a:rPr lang="en-US" sz="1600" dirty="0">
                <a:latin typeface="+mj-lt"/>
              </a:rPr>
              <a:t>AZ </a:t>
            </a:r>
            <a:r>
              <a:rPr lang="en-US" sz="1600" dirty="0">
                <a:solidFill>
                  <a:srgbClr val="FF0000"/>
                </a:solidFill>
                <a:latin typeface="+mj-lt"/>
              </a:rPr>
              <a:t>(+5)</a:t>
            </a:r>
            <a:r>
              <a:rPr lang="en-US" sz="1600" dirty="0">
                <a:latin typeface="+mj-lt"/>
              </a:rPr>
              <a:t>, CO </a:t>
            </a:r>
            <a:r>
              <a:rPr lang="en-US" sz="1600" dirty="0">
                <a:solidFill>
                  <a:srgbClr val="0070C0"/>
                </a:solidFill>
                <a:latin typeface="+mj-lt"/>
              </a:rPr>
              <a:t>(+1)</a:t>
            </a:r>
            <a:r>
              <a:rPr lang="en-US" sz="1600" dirty="0">
                <a:latin typeface="+mj-lt"/>
              </a:rPr>
              <a:t>, FL </a:t>
            </a:r>
            <a:r>
              <a:rPr lang="en-US" sz="1600" dirty="0">
                <a:solidFill>
                  <a:srgbClr val="FF0000"/>
                </a:solidFill>
                <a:latin typeface="+mj-lt"/>
              </a:rPr>
              <a:t>(+2)</a:t>
            </a:r>
            <a:r>
              <a:rPr lang="en-US" sz="1600" dirty="0">
                <a:latin typeface="+mj-lt"/>
              </a:rPr>
              <a:t>, GA </a:t>
            </a:r>
            <a:r>
              <a:rPr lang="en-US" sz="1600" dirty="0">
                <a:solidFill>
                  <a:srgbClr val="FF0000"/>
                </a:solidFill>
                <a:latin typeface="+mj-lt"/>
              </a:rPr>
              <a:t>(+5)</a:t>
            </a:r>
            <a:r>
              <a:rPr lang="en-US" sz="1600" dirty="0">
                <a:latin typeface="+mj-lt"/>
              </a:rPr>
              <a:t>, NV </a:t>
            </a:r>
            <a:r>
              <a:rPr lang="en-US" sz="1600" dirty="0">
                <a:solidFill>
                  <a:srgbClr val="0070C0"/>
                </a:solidFill>
                <a:latin typeface="+mj-lt"/>
              </a:rPr>
              <a:t>(+1)</a:t>
            </a:r>
            <a:r>
              <a:rPr lang="en-US" sz="1600" dirty="0">
                <a:latin typeface="+mj-lt"/>
              </a:rPr>
              <a:t>, NM </a:t>
            </a:r>
            <a:r>
              <a:rPr lang="en-US" sz="1600" dirty="0">
                <a:solidFill>
                  <a:srgbClr val="0070C0"/>
                </a:solidFill>
                <a:latin typeface="+mj-lt"/>
              </a:rPr>
              <a:t>(+3), </a:t>
            </a:r>
            <a:r>
              <a:rPr lang="en-US" sz="1600" dirty="0">
                <a:latin typeface="+mj-lt"/>
              </a:rPr>
              <a:t>NC </a:t>
            </a:r>
            <a:r>
              <a:rPr lang="en-US" sz="1600" dirty="0">
                <a:solidFill>
                  <a:srgbClr val="FF0000"/>
                </a:solidFill>
                <a:latin typeface="+mj-lt"/>
              </a:rPr>
              <a:t>(+3)</a:t>
            </a:r>
            <a:r>
              <a:rPr lang="en-US" sz="1600" dirty="0">
                <a:latin typeface="+mj-lt"/>
              </a:rPr>
              <a:t>,</a:t>
            </a:r>
            <a:r>
              <a:rPr lang="en-US" sz="1600" dirty="0">
                <a:solidFill>
                  <a:srgbClr val="FF0000"/>
                </a:solidFill>
                <a:latin typeface="+mj-lt"/>
              </a:rPr>
              <a:t> </a:t>
            </a:r>
            <a:r>
              <a:rPr lang="en-US" sz="1600" dirty="0">
                <a:latin typeface="+mj-lt"/>
              </a:rPr>
              <a:t>VA </a:t>
            </a:r>
            <a:r>
              <a:rPr lang="en-US" sz="1600" dirty="0">
                <a:solidFill>
                  <a:srgbClr val="0070C0"/>
                </a:solidFill>
                <a:latin typeface="+mj-lt"/>
              </a:rPr>
              <a:t>(+1)</a:t>
            </a:r>
          </a:p>
          <a:p>
            <a:endParaRPr lang="en-US" sz="1600" b="1" u="sng" dirty="0">
              <a:latin typeface="+mj-lt"/>
            </a:endParaRPr>
          </a:p>
          <a:p>
            <a:r>
              <a:rPr lang="en-US" sz="1600" b="1" u="sng" dirty="0">
                <a:latin typeface="+mj-lt"/>
              </a:rPr>
              <a:t>8 Blue Wall States</a:t>
            </a:r>
            <a:r>
              <a:rPr lang="en-US" sz="1600" b="1" dirty="0">
                <a:latin typeface="+mj-lt"/>
              </a:rPr>
              <a:t> = </a:t>
            </a:r>
            <a:r>
              <a:rPr lang="en-US" sz="1600" dirty="0">
                <a:latin typeface="+mj-lt"/>
              </a:rPr>
              <a:t>IA </a:t>
            </a:r>
            <a:r>
              <a:rPr lang="en-US" sz="1600" dirty="0">
                <a:solidFill>
                  <a:srgbClr val="FF0000"/>
                </a:solidFill>
                <a:latin typeface="+mj-lt"/>
              </a:rPr>
              <a:t>(+3), </a:t>
            </a:r>
            <a:r>
              <a:rPr lang="en-US" sz="1600" dirty="0">
                <a:latin typeface="+mj-lt"/>
              </a:rPr>
              <a:t>MI </a:t>
            </a:r>
            <a:r>
              <a:rPr lang="en-US" sz="1600" dirty="0">
                <a:solidFill>
                  <a:srgbClr val="0070C0"/>
                </a:solidFill>
                <a:latin typeface="+mj-lt"/>
              </a:rPr>
              <a:t>(+1)</a:t>
            </a:r>
            <a:r>
              <a:rPr lang="en-US" sz="1600" dirty="0">
                <a:latin typeface="+mj-lt"/>
              </a:rPr>
              <a:t>, ME </a:t>
            </a:r>
            <a:r>
              <a:rPr lang="en-US" sz="1600" dirty="0">
                <a:solidFill>
                  <a:schemeClr val="tx2">
                    <a:lumMod val="60000"/>
                    <a:lumOff val="40000"/>
                  </a:schemeClr>
                </a:solidFill>
                <a:latin typeface="+mj-lt"/>
              </a:rPr>
              <a:t>(+3)</a:t>
            </a:r>
            <a:r>
              <a:rPr lang="en-US" sz="1600" dirty="0">
                <a:latin typeface="+mj-lt"/>
              </a:rPr>
              <a:t>, MN </a:t>
            </a:r>
            <a:r>
              <a:rPr lang="en-US" sz="1600" dirty="0">
                <a:solidFill>
                  <a:srgbClr val="0070C0"/>
                </a:solidFill>
                <a:latin typeface="+mj-lt"/>
              </a:rPr>
              <a:t>(+1)</a:t>
            </a:r>
            <a:r>
              <a:rPr lang="en-US" sz="1600" dirty="0">
                <a:latin typeface="+mj-lt"/>
              </a:rPr>
              <a:t>, NH </a:t>
            </a:r>
            <a:r>
              <a:rPr lang="en-US" sz="1600" dirty="0">
                <a:solidFill>
                  <a:schemeClr val="accent4">
                    <a:lumMod val="75000"/>
                  </a:schemeClr>
                </a:solidFill>
                <a:latin typeface="+mj-lt"/>
              </a:rPr>
              <a:t>(-)</a:t>
            </a:r>
            <a:r>
              <a:rPr lang="en-US" sz="1600" dirty="0">
                <a:latin typeface="+mj-lt"/>
              </a:rPr>
              <a:t>, OH </a:t>
            </a:r>
            <a:r>
              <a:rPr lang="en-US" sz="1600" dirty="0">
                <a:solidFill>
                  <a:srgbClr val="FF0000"/>
                </a:solidFill>
                <a:latin typeface="+mj-lt"/>
              </a:rPr>
              <a:t>(+3)</a:t>
            </a:r>
            <a:r>
              <a:rPr lang="en-US" sz="1600" dirty="0">
                <a:latin typeface="+mj-lt"/>
              </a:rPr>
              <a:t>, PA </a:t>
            </a:r>
            <a:r>
              <a:rPr lang="en-US" sz="1600" dirty="0">
                <a:solidFill>
                  <a:srgbClr val="7030A0"/>
                </a:solidFill>
                <a:latin typeface="+mj-lt"/>
              </a:rPr>
              <a:t>(-)</a:t>
            </a:r>
            <a:r>
              <a:rPr lang="en-US" sz="1600" dirty="0">
                <a:latin typeface="+mj-lt"/>
              </a:rPr>
              <a:t>, WI </a:t>
            </a:r>
            <a:r>
              <a:rPr lang="en-US" sz="1600" dirty="0">
                <a:solidFill>
                  <a:srgbClr val="7030A0"/>
                </a:solidFill>
                <a:latin typeface="+mj-lt"/>
              </a:rPr>
              <a:t>(-)</a:t>
            </a:r>
          </a:p>
          <a:p>
            <a:endParaRPr lang="en-US" sz="1600" b="1" u="sng" dirty="0">
              <a:latin typeface="+mj-lt"/>
            </a:endParaRPr>
          </a:p>
          <a:p>
            <a:r>
              <a:rPr lang="en-US" sz="1600" b="1" u="sng" dirty="0">
                <a:latin typeface="+mj-lt"/>
              </a:rPr>
              <a:t>4 Regions :</a:t>
            </a:r>
          </a:p>
          <a:p>
            <a:pPr marL="285750" indent="-285750">
              <a:buFont typeface="Arial" panose="020B0604020202020204" pitchFamily="34" charset="0"/>
              <a:buChar char="•"/>
            </a:pPr>
            <a:r>
              <a:rPr lang="en-US" sz="1600" dirty="0">
                <a:latin typeface="+mj-lt"/>
              </a:rPr>
              <a:t>Northeast (ME, NH, PA), </a:t>
            </a:r>
          </a:p>
          <a:p>
            <a:pPr marL="285750" indent="-285750">
              <a:buFont typeface="Arial" panose="020B0604020202020204" pitchFamily="34" charset="0"/>
              <a:buChar char="•"/>
            </a:pPr>
            <a:r>
              <a:rPr lang="en-US" sz="1600" dirty="0">
                <a:latin typeface="+mj-lt"/>
              </a:rPr>
              <a:t>Midwest (IA, MI, MN, OH, WI)</a:t>
            </a:r>
          </a:p>
          <a:p>
            <a:pPr marL="285750" indent="-285750">
              <a:buFont typeface="Arial" panose="020B0604020202020204" pitchFamily="34" charset="0"/>
              <a:buChar char="•"/>
            </a:pPr>
            <a:r>
              <a:rPr lang="en-US" sz="1600" dirty="0">
                <a:latin typeface="+mj-lt"/>
              </a:rPr>
              <a:t>South (FL, GA, NC, VA)</a:t>
            </a:r>
          </a:p>
          <a:p>
            <a:pPr marL="285750" indent="-285750">
              <a:buFont typeface="Arial" panose="020B0604020202020204" pitchFamily="34" charset="0"/>
              <a:buChar char="•"/>
            </a:pPr>
            <a:r>
              <a:rPr lang="en-US" sz="1600" dirty="0">
                <a:latin typeface="+mj-lt"/>
              </a:rPr>
              <a:t>West (AZ, CO, NM, NV)</a:t>
            </a:r>
          </a:p>
          <a:p>
            <a:pPr marL="285750" indent="-285750">
              <a:buFont typeface="Arial" panose="020B0604020202020204" pitchFamily="34" charset="0"/>
              <a:buChar char="•"/>
            </a:pPr>
            <a:endParaRPr lang="en-US" sz="2000" b="1" u="sng" dirty="0">
              <a:latin typeface="+mj-lt"/>
            </a:endParaRPr>
          </a:p>
          <a:p>
            <a:pPr algn="ctr"/>
            <a:r>
              <a:rPr lang="en-US" sz="1600" i="1" dirty="0"/>
              <a:t>*</a:t>
            </a:r>
            <a:r>
              <a:rPr lang="en-US" sz="1600" i="1" dirty="0">
                <a:solidFill>
                  <a:srgbClr val="FF0000"/>
                </a:solidFill>
              </a:rPr>
              <a:t>(Republican PVI advantage) </a:t>
            </a:r>
            <a:r>
              <a:rPr lang="en-US" sz="1600" i="1" dirty="0">
                <a:solidFill>
                  <a:srgbClr val="7030A0"/>
                </a:solidFill>
              </a:rPr>
              <a:t>(PVI – even) </a:t>
            </a:r>
            <a:r>
              <a:rPr lang="en-US" sz="1600" i="1" dirty="0">
                <a:solidFill>
                  <a:srgbClr val="0070C0"/>
                </a:solidFill>
              </a:rPr>
              <a:t>(Democratic PVI advantage)</a:t>
            </a:r>
            <a:endParaRPr lang="en-US" sz="1600" i="1" dirty="0">
              <a:solidFill>
                <a:schemeClr val="lt1"/>
              </a:solidFill>
            </a:endParaRPr>
          </a:p>
          <a:p>
            <a:pPr marL="285750" indent="-285750">
              <a:buFont typeface="Arial" panose="020B0604020202020204" pitchFamily="34" charset="0"/>
              <a:buChar char="•"/>
            </a:pPr>
            <a:endParaRPr lang="en-US" sz="2000" b="1" u="sng" dirty="0">
              <a:latin typeface="+mj-lt"/>
            </a:endParaRPr>
          </a:p>
          <a:p>
            <a:endParaRPr lang="en-US" sz="1400" dirty="0">
              <a:solidFill>
                <a:srgbClr val="7030A0"/>
              </a:solidFill>
              <a:latin typeface="+mj-lt"/>
            </a:endParaRPr>
          </a:p>
          <a:p>
            <a:pPr algn="r"/>
            <a:endParaRPr lang="en-US" sz="1200" i="1" dirty="0">
              <a:solidFill>
                <a:srgbClr val="FF0000"/>
              </a:solidFill>
              <a:latin typeface="+mj-lt"/>
            </a:endParaRPr>
          </a:p>
          <a:p>
            <a:pPr algn="r"/>
            <a:endParaRPr lang="en-US" sz="1200" i="1" dirty="0">
              <a:solidFill>
                <a:srgbClr val="FF0000"/>
              </a:solidFill>
              <a:latin typeface="+mj-lt"/>
            </a:endParaRPr>
          </a:p>
          <a:p>
            <a:pPr algn="r"/>
            <a:endParaRPr lang="en-US" sz="1200" i="1" dirty="0">
              <a:solidFill>
                <a:srgbClr val="FF0000"/>
              </a:solidFill>
              <a:latin typeface="+mj-lt"/>
            </a:endParaRPr>
          </a:p>
          <a:p>
            <a:pPr algn="r"/>
            <a:endParaRPr lang="en-US" sz="1200" i="1" dirty="0">
              <a:solidFill>
                <a:srgbClr val="FF0000"/>
              </a:solidFill>
              <a:latin typeface="+mj-lt"/>
            </a:endParaRPr>
          </a:p>
          <a:p>
            <a:pPr algn="r"/>
            <a:endParaRPr lang="en-US" sz="1200" i="1" dirty="0">
              <a:solidFill>
                <a:srgbClr val="FF0000"/>
              </a:solidFill>
              <a:latin typeface="+mj-lt"/>
            </a:endParaRPr>
          </a:p>
          <a:p>
            <a:pPr algn="r"/>
            <a:endParaRPr lang="en-US" sz="1200" i="1" dirty="0">
              <a:solidFill>
                <a:srgbClr val="FF0000"/>
              </a:solidFill>
              <a:latin typeface="+mj-lt"/>
            </a:endParaRPr>
          </a:p>
          <a:p>
            <a:pPr algn="r"/>
            <a:endParaRPr lang="en-US" sz="1200" i="1" dirty="0">
              <a:solidFill>
                <a:srgbClr val="FF0000"/>
              </a:solidFill>
              <a:latin typeface="+mj-lt"/>
            </a:endParaRPr>
          </a:p>
          <a:p>
            <a:pPr algn="r"/>
            <a:endParaRPr lang="en-US" sz="1200" i="1" dirty="0">
              <a:solidFill>
                <a:srgbClr val="FF0000"/>
              </a:solidFill>
              <a:latin typeface="+mj-lt"/>
            </a:endParaRPr>
          </a:p>
          <a:p>
            <a:pPr algn="r"/>
            <a:endParaRPr lang="en-US" sz="1200" i="1" dirty="0">
              <a:solidFill>
                <a:srgbClr val="FF0000"/>
              </a:solidFill>
              <a:latin typeface="+mj-lt"/>
            </a:endParaRPr>
          </a:p>
          <a:p>
            <a:pPr algn="r"/>
            <a:r>
              <a:rPr lang="en-US" sz="1200" i="1" dirty="0">
                <a:solidFill>
                  <a:srgbClr val="FF0000"/>
                </a:solidFill>
                <a:latin typeface="+mj-lt"/>
              </a:rPr>
              <a:t>(Republican PVI advantage)</a:t>
            </a:r>
            <a:r>
              <a:rPr lang="en-US" sz="1200" i="1" dirty="0">
                <a:solidFill>
                  <a:srgbClr val="7030A0"/>
                </a:solidFill>
                <a:latin typeface="+mj-lt"/>
              </a:rPr>
              <a:t>(PVI – even)</a:t>
            </a:r>
            <a:r>
              <a:rPr lang="en-US" sz="1200" i="1" dirty="0">
                <a:solidFill>
                  <a:srgbClr val="0070C0"/>
                </a:solidFill>
                <a:latin typeface="+mj-lt"/>
              </a:rPr>
              <a:t>(Democratic PVI advantage)</a:t>
            </a:r>
            <a:r>
              <a:rPr lang="en-US" sz="1200" i="1" dirty="0">
                <a:solidFill>
                  <a:srgbClr val="00B050"/>
                </a:solidFill>
                <a:latin typeface="+mj-lt"/>
              </a:rPr>
              <a:t>*retiring/term-limited</a:t>
            </a:r>
          </a:p>
          <a:p>
            <a:endParaRPr lang="en-US" sz="1600" dirty="0"/>
          </a:p>
          <a:p>
            <a:pPr marL="285750" indent="-285750">
              <a:buFont typeface="Arial" panose="020B0604020202020204" pitchFamily="34" charset="0"/>
              <a:buChar char="•"/>
            </a:pPr>
            <a:endParaRPr lang="en-US" sz="1600" dirty="0">
              <a:solidFill>
                <a:srgbClr val="000000"/>
              </a:solidFill>
              <a:latin typeface="Calibri"/>
              <a:cs typeface="Arial" charset="0"/>
            </a:endParaRPr>
          </a:p>
          <a:p>
            <a:endParaRPr lang="en-US" sz="1600" dirty="0">
              <a:solidFill>
                <a:srgbClr val="000000"/>
              </a:solidFill>
              <a:latin typeface="Calibri"/>
              <a:cs typeface="Arial" charset="0"/>
            </a:endParaRPr>
          </a:p>
        </p:txBody>
      </p:sp>
      <p:pic>
        <p:nvPicPr>
          <p:cNvPr id="6" name="Picture 9">
            <a:extLst>
              <a:ext uri="{FF2B5EF4-FFF2-40B4-BE49-F238E27FC236}">
                <a16:creationId xmlns:a16="http://schemas.microsoft.com/office/drawing/2014/main" id="{B586D1DE-B52D-43A3-BAD1-8FC355D93FAA}"/>
              </a:ext>
              <a:ext uri="{C183D7F6-B498-43B3-948B-1728B52AA6E4}">
                <adec:decorative xmlns:adec="http://schemas.microsoft.com/office/drawing/2017/decorative" val="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3273" r="86278" b="3273"/>
          <a:stretch/>
        </p:blipFill>
        <p:spPr bwMode="auto">
          <a:xfrm>
            <a:off x="152400" y="6386875"/>
            <a:ext cx="371901" cy="359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A726997B-8466-4D96-BF69-37DD7928EB6A}"/>
              </a:ext>
              <a:ext uri="{C183D7F6-B498-43B3-948B-1728B52AA6E4}">
                <adec:decorative xmlns:adec="http://schemas.microsoft.com/office/drawing/2017/decorative" val="1"/>
              </a:ext>
            </a:extLst>
          </p:cNvPr>
          <p:cNvSpPr txBox="1"/>
          <p:nvPr/>
        </p:nvSpPr>
        <p:spPr>
          <a:xfrm>
            <a:off x="524301" y="6435647"/>
            <a:ext cx="8231977" cy="261610"/>
          </a:xfrm>
          <a:prstGeom prst="rect">
            <a:avLst/>
          </a:prstGeom>
          <a:solidFill>
            <a:schemeClr val="tx1"/>
          </a:solidFill>
        </p:spPr>
        <p:txBody>
          <a:bodyPr wrap="square" rtlCol="0">
            <a:spAutoFit/>
          </a:bodyPr>
          <a:lstStyle/>
          <a:p>
            <a:endParaRPr lang="en-US" sz="1100" i="1" dirty="0">
              <a:solidFill>
                <a:schemeClr val="lt1"/>
              </a:solidFill>
            </a:endParaRPr>
          </a:p>
        </p:txBody>
      </p:sp>
    </p:spTree>
    <p:extLst>
      <p:ext uri="{BB962C8B-B14F-4D97-AF65-F5344CB8AC3E}">
        <p14:creationId xmlns:p14="http://schemas.microsoft.com/office/powerpoint/2010/main" val="168742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FAB6B2F6-DA4C-8B4A-A757-54C09543118A}"/>
              </a:ext>
            </a:extLst>
          </p:cNvPr>
          <p:cNvSpPr>
            <a:spLocks noGrp="1"/>
          </p:cNvSpPr>
          <p:nvPr>
            <p:ph type="title" idx="4294967295"/>
          </p:nvPr>
        </p:nvSpPr>
        <p:spPr>
          <a:xfrm>
            <a:off x="628650" y="365125"/>
            <a:ext cx="7886700" cy="1325563"/>
          </a:xfrm>
          <a:prstGeom prst="rect">
            <a:avLst/>
          </a:prstGeom>
        </p:spPr>
        <p:txBody>
          <a:bodyPr/>
          <a:lstStyle/>
          <a:p>
            <a:r>
              <a:rPr lang="en-US" sz="3200" kern="1200" spc="50" dirty="0">
                <a:solidFill>
                  <a:srgbClr val="000000"/>
                </a:solidFill>
                <a:effectLst/>
                <a:latin typeface="Franklin Gothic Demi Cond" panose="020B0603020102020204" pitchFamily="34" charset="0"/>
                <a:ea typeface="+mn-ea"/>
                <a:cs typeface="Franklin Gothic Demi Cond" panose="020B0603020102020204" pitchFamily="34" charset="0"/>
              </a:rPr>
              <a:t>Definition of the Disability Community</a:t>
            </a:r>
            <a:r>
              <a:rPr lang="en-US" dirty="0"/>
              <a:t> </a:t>
            </a:r>
          </a:p>
        </p:txBody>
      </p:sp>
      <p:pic>
        <p:nvPicPr>
          <p:cNvPr id="10" name="Picture 2">
            <a:extLst>
              <a:ext uri="{FF2B5EF4-FFF2-40B4-BE49-F238E27FC236}">
                <a16:creationId xmlns:a16="http://schemas.microsoft.com/office/drawing/2014/main" id="{562F060D-0FCF-4C7B-8F5D-F966B93B70F1}"/>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1947649" y="86367"/>
            <a:ext cx="5488283" cy="294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10" descr="Greenberg Research logo">
            <a:extLst>
              <a:ext uri="{FF2B5EF4-FFF2-40B4-BE49-F238E27FC236}">
                <a16:creationId xmlns:a16="http://schemas.microsoft.com/office/drawing/2014/main" id="{49A054AB-EC0E-4B06-BB5B-B5F01A2362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7290" y="142251"/>
            <a:ext cx="3090417" cy="1828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448100" y="1043502"/>
            <a:ext cx="8467299" cy="4893647"/>
          </a:xfrm>
          <a:prstGeom prst="rect">
            <a:avLst/>
          </a:prstGeom>
          <a:noFill/>
        </p:spPr>
        <p:txBody>
          <a:bodyPr wrap="square" rtlCol="0">
            <a:spAutoFit/>
          </a:bodyPr>
          <a:lstStyle/>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r>
              <a:rPr lang="en-US" sz="3200" spc="50" dirty="0">
                <a:solidFill>
                  <a:prstClr val="black"/>
                </a:solidFill>
                <a:latin typeface="Franklin Gothic Demi Cond"/>
                <a:cs typeface="Franklin Gothic Demi Cond"/>
              </a:rPr>
              <a:t>Definition of the Disability Community:</a:t>
            </a:r>
            <a:r>
              <a:rPr lang="en-US" sz="3200" spc="50" dirty="0">
                <a:solidFill>
                  <a:srgbClr val="6DB33F"/>
                </a:solidFill>
                <a:latin typeface="Franklin Gothic Demi Cond"/>
                <a:cs typeface="Franklin Gothic Demi Cond"/>
              </a:rPr>
              <a:t> </a:t>
            </a:r>
            <a:r>
              <a:rPr lang="en-US" sz="3200" dirty="0">
                <a:latin typeface="Arial" panose="020B0604020202020204" pitchFamily="34" charset="0"/>
                <a:cs typeface="Arial" panose="020B0604020202020204" pitchFamily="34" charset="0"/>
              </a:rPr>
              <a:t>The disability community includes people who self-identify as having a disability, having a family member with a disability, or having a close friend with a disability.</a:t>
            </a: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sz="1600" dirty="0"/>
              <a:t> </a:t>
            </a:r>
          </a:p>
        </p:txBody>
      </p:sp>
      <p:pic>
        <p:nvPicPr>
          <p:cNvPr id="8" name="Picture 7">
            <a:extLst>
              <a:ext uri="{FF2B5EF4-FFF2-40B4-BE49-F238E27FC236}">
                <a16:creationId xmlns:a16="http://schemas.microsoft.com/office/drawing/2014/main" id="{1BC306F3-0C20-405D-80EF-7320F6B03A59}"/>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76200" y="6381259"/>
            <a:ext cx="3886200" cy="502932"/>
          </a:xfrm>
          <a:prstGeom prst="rect">
            <a:avLst/>
          </a:prstGeom>
        </p:spPr>
      </p:pic>
      <p:pic>
        <p:nvPicPr>
          <p:cNvPr id="9" name="Picture 8" descr="dc letterhead logo">
            <a:extLst>
              <a:ext uri="{FF2B5EF4-FFF2-40B4-BE49-F238E27FC236}">
                <a16:creationId xmlns:a16="http://schemas.microsoft.com/office/drawing/2014/main" id="{BB885E9B-4129-4847-BEFB-EC94DFD2D3D3}"/>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273" r="86278" b="3273"/>
          <a:stretch/>
        </p:blipFill>
        <p:spPr bwMode="auto">
          <a:xfrm>
            <a:off x="76200" y="6422646"/>
            <a:ext cx="371901" cy="359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7995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hidden="1">
            <a:extLst>
              <a:ext uri="{FF2B5EF4-FFF2-40B4-BE49-F238E27FC236}">
                <a16:creationId xmlns:a16="http://schemas.microsoft.com/office/drawing/2014/main" id="{E5E01EA2-1820-374D-B5FA-A4C0362107AB}"/>
              </a:ext>
            </a:extLst>
          </p:cNvPr>
          <p:cNvSpPr>
            <a:spLocks noGrp="1"/>
          </p:cNvSpPr>
          <p:nvPr>
            <p:ph type="title" idx="4294967295"/>
          </p:nvPr>
        </p:nvSpPr>
        <p:spPr>
          <a:xfrm>
            <a:off x="628650" y="365125"/>
            <a:ext cx="7886700" cy="1325563"/>
          </a:xfrm>
          <a:prstGeom prst="rect">
            <a:avLst/>
          </a:prstGeom>
        </p:spPr>
        <p:txBody>
          <a:bodyPr/>
          <a:lstStyle/>
          <a:p>
            <a:pPr rtl="0" fontAlgn="base"/>
            <a:r>
              <a:rPr lang="en-US" sz="2400" dirty="0">
                <a:solidFill>
                  <a:srgbClr val="000000"/>
                </a:solidFill>
                <a:effectLst/>
                <a:latin typeface="Franklin Gothic Demi Cond" panose="020B0603020102020204" pitchFamily="34" charset="0"/>
                <a:ea typeface="+mn-ea"/>
                <a:cs typeface="+mn-cs"/>
              </a:rPr>
              <a:t>Nearly half of the disability community in the battleground had voted by the Friday before the election</a:t>
            </a:r>
            <a:endParaRPr lang="en-US" dirty="0">
              <a:effectLst/>
            </a:endParaRPr>
          </a:p>
        </p:txBody>
      </p:sp>
      <p:pic>
        <p:nvPicPr>
          <p:cNvPr id="25" name="Picture 2">
            <a:extLst>
              <a:ext uri="{FF2B5EF4-FFF2-40B4-BE49-F238E27FC236}">
                <a16:creationId xmlns:a16="http://schemas.microsoft.com/office/drawing/2014/main" id="{8750911F-37D4-4B0C-BFE6-CB1E39BD082E}"/>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1960721" y="125713"/>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5" descr="Greenberg Research logo">
            <a:extLst>
              <a:ext uri="{FF2B5EF4-FFF2-40B4-BE49-F238E27FC236}">
                <a16:creationId xmlns:a16="http://schemas.microsoft.com/office/drawing/2014/main" id="{3D15ED1A-D42C-4802-97D3-EFF4249DED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890" y="177155"/>
            <a:ext cx="3090417" cy="1828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6B0DFDB-BA2B-492C-8166-A74003DDAAB7}"/>
              </a:ext>
            </a:extLst>
          </p:cNvPr>
          <p:cNvSpPr txBox="1">
            <a:spLocks/>
          </p:cNvSpPr>
          <p:nvPr/>
        </p:nvSpPr>
        <p:spPr>
          <a:xfrm>
            <a:off x="8541" y="401739"/>
            <a:ext cx="9055631" cy="644525"/>
          </a:xfrm>
          <a:prstGeom prst="rect">
            <a:avLst/>
          </a:prstGeom>
          <a:noFill/>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cs typeface="Arial" charset="0"/>
              </a:defRPr>
            </a:lvl2pPr>
            <a:lvl3pPr algn="l" rtl="0" eaLnBrk="0" fontAlgn="base" hangingPunct="0">
              <a:spcBef>
                <a:spcPct val="0"/>
              </a:spcBef>
              <a:spcAft>
                <a:spcPct val="0"/>
              </a:spcAft>
              <a:defRPr sz="4400">
                <a:solidFill>
                  <a:schemeClr val="tx2"/>
                </a:solidFill>
                <a:latin typeface="Arial" charset="0"/>
                <a:cs typeface="Arial" charset="0"/>
              </a:defRPr>
            </a:lvl3pPr>
            <a:lvl4pPr algn="l" rtl="0" eaLnBrk="0" fontAlgn="base" hangingPunct="0">
              <a:spcBef>
                <a:spcPct val="0"/>
              </a:spcBef>
              <a:spcAft>
                <a:spcPct val="0"/>
              </a:spcAft>
              <a:defRPr sz="4400">
                <a:solidFill>
                  <a:schemeClr val="tx2"/>
                </a:solidFill>
                <a:latin typeface="Arial" charset="0"/>
                <a:cs typeface="Arial" charset="0"/>
              </a:defRPr>
            </a:lvl4pPr>
            <a:lvl5pPr algn="l" rtl="0" eaLnBrk="0" fontAlgn="base" hangingPunct="0">
              <a:spcBef>
                <a:spcPct val="0"/>
              </a:spcBef>
              <a:spcAft>
                <a:spcPct val="0"/>
              </a:spcAft>
              <a:defRPr sz="4400">
                <a:solidFill>
                  <a:schemeClr val="tx2"/>
                </a:solidFill>
                <a:latin typeface="Arial" charset="0"/>
                <a:cs typeface="Arial" charset="0"/>
              </a:defRPr>
            </a:lvl5pPr>
            <a:lvl6pPr marL="457200" algn="l" rtl="0" fontAlgn="base">
              <a:spcBef>
                <a:spcPct val="0"/>
              </a:spcBef>
              <a:spcAft>
                <a:spcPct val="0"/>
              </a:spcAft>
              <a:defRPr sz="4400">
                <a:solidFill>
                  <a:schemeClr val="tx2"/>
                </a:solidFill>
                <a:latin typeface="Arial" charset="0"/>
                <a:cs typeface="Arial" charset="0"/>
              </a:defRPr>
            </a:lvl6pPr>
            <a:lvl7pPr marL="914400" algn="l" rtl="0" fontAlgn="base">
              <a:spcBef>
                <a:spcPct val="0"/>
              </a:spcBef>
              <a:spcAft>
                <a:spcPct val="0"/>
              </a:spcAft>
              <a:defRPr sz="4400">
                <a:solidFill>
                  <a:schemeClr val="tx2"/>
                </a:solidFill>
                <a:latin typeface="Arial" charset="0"/>
                <a:cs typeface="Arial" charset="0"/>
              </a:defRPr>
            </a:lvl7pPr>
            <a:lvl8pPr marL="1371600" algn="l" rtl="0" fontAlgn="base">
              <a:spcBef>
                <a:spcPct val="0"/>
              </a:spcBef>
              <a:spcAft>
                <a:spcPct val="0"/>
              </a:spcAft>
              <a:defRPr sz="4400">
                <a:solidFill>
                  <a:schemeClr val="tx2"/>
                </a:solidFill>
                <a:latin typeface="Arial" charset="0"/>
                <a:cs typeface="Arial" charset="0"/>
              </a:defRPr>
            </a:lvl8pPr>
            <a:lvl9pPr marL="1828800" algn="l" rtl="0" fontAlgn="base">
              <a:spcBef>
                <a:spcPct val="0"/>
              </a:spcBef>
              <a:spcAft>
                <a:spcPct val="0"/>
              </a:spcAft>
              <a:defRPr sz="4400">
                <a:solidFill>
                  <a:schemeClr val="tx2"/>
                </a:solidFill>
                <a:latin typeface="Arial" charset="0"/>
                <a:cs typeface="Arial" charset="0"/>
              </a:defRPr>
            </a:lvl9pPr>
          </a:lstStyle>
          <a:p>
            <a:r>
              <a:rPr lang="en-US" sz="2400" kern="0" dirty="0">
                <a:solidFill>
                  <a:schemeClr val="tx1"/>
                </a:solidFill>
                <a:latin typeface="Franklin Gothic Demi Cond" panose="020B0706030402020204" pitchFamily="34" charset="0"/>
              </a:rPr>
              <a:t>Nearly half of the disability community in the battleground had voted by the Friday before the election</a:t>
            </a:r>
          </a:p>
        </p:txBody>
      </p:sp>
      <p:sp>
        <p:nvSpPr>
          <p:cNvPr id="31" name="AutoShape 4">
            <a:extLst>
              <a:ext uri="{FF2B5EF4-FFF2-40B4-BE49-F238E27FC236}">
                <a16:creationId xmlns:a16="http://schemas.microsoft.com/office/drawing/2014/main" id="{7E265B7C-DD73-405B-BFBD-92BD261ACA22}"/>
              </a:ext>
            </a:extLst>
          </p:cNvPr>
          <p:cNvSpPr>
            <a:spLocks noChangeArrowheads="1"/>
          </p:cNvSpPr>
          <p:nvPr/>
        </p:nvSpPr>
        <p:spPr bwMode="auto">
          <a:xfrm>
            <a:off x="91463" y="1193789"/>
            <a:ext cx="8915399" cy="374571"/>
          </a:xfrm>
          <a:prstGeom prst="roundRect">
            <a:avLst>
              <a:gd name="adj" fmla="val 16667"/>
            </a:avLst>
          </a:prstGeom>
          <a:solidFill>
            <a:schemeClr val="bg1">
              <a:lumMod val="75000"/>
            </a:schemeClr>
          </a:solidFill>
          <a:ln>
            <a:noFill/>
          </a:ln>
        </p:spPr>
        <p:txBody>
          <a:bodyPr wrap="square" lIns="0" tIns="0" rIns="0" bIns="0" anchor="ctr">
            <a:spAutoFit/>
          </a:bodyPr>
          <a:lstStyle>
            <a:lvl1pPr eaLnBrk="0" hangingPunct="0">
              <a:defRPr sz="2200" b="1" i="1">
                <a:solidFill>
                  <a:srgbClr val="FF0000"/>
                </a:solidFill>
                <a:latin typeface="Arial" charset="0"/>
                <a:cs typeface="Arial" charset="0"/>
              </a:defRPr>
            </a:lvl1pPr>
            <a:lvl2pPr marL="37931725" indent="-37474525" eaLnBrk="0" hangingPunct="0">
              <a:defRPr sz="2200" b="1" i="1">
                <a:solidFill>
                  <a:srgbClr val="FF0000"/>
                </a:solidFill>
                <a:latin typeface="Arial" charset="0"/>
                <a:cs typeface="Arial" charset="0"/>
              </a:defRPr>
            </a:lvl2pPr>
            <a:lvl3pPr eaLnBrk="0" hangingPunct="0">
              <a:defRPr sz="2200" b="1" i="1">
                <a:solidFill>
                  <a:srgbClr val="FF0000"/>
                </a:solidFill>
                <a:latin typeface="Arial" charset="0"/>
                <a:cs typeface="Arial" charset="0"/>
              </a:defRPr>
            </a:lvl3pPr>
            <a:lvl4pPr eaLnBrk="0" hangingPunct="0">
              <a:defRPr sz="2200" b="1" i="1">
                <a:solidFill>
                  <a:srgbClr val="FF0000"/>
                </a:solidFill>
                <a:latin typeface="Arial" charset="0"/>
                <a:cs typeface="Arial" charset="0"/>
              </a:defRPr>
            </a:lvl4pPr>
            <a:lvl5pPr eaLnBrk="0" hangingPunct="0">
              <a:defRPr sz="2200" b="1" i="1">
                <a:solidFill>
                  <a:srgbClr val="FF0000"/>
                </a:solidFill>
                <a:latin typeface="Arial" charset="0"/>
                <a:cs typeface="Arial" charset="0"/>
              </a:defRPr>
            </a:lvl5pPr>
            <a:lvl6pPr marL="457200" eaLnBrk="0" fontAlgn="base" hangingPunct="0">
              <a:spcBef>
                <a:spcPct val="0"/>
              </a:spcBef>
              <a:spcAft>
                <a:spcPct val="0"/>
              </a:spcAft>
              <a:defRPr sz="2200" b="1" i="1">
                <a:solidFill>
                  <a:srgbClr val="FF0000"/>
                </a:solidFill>
                <a:latin typeface="Arial" charset="0"/>
                <a:cs typeface="Arial" charset="0"/>
              </a:defRPr>
            </a:lvl6pPr>
            <a:lvl7pPr marL="914400" eaLnBrk="0" fontAlgn="base" hangingPunct="0">
              <a:spcBef>
                <a:spcPct val="0"/>
              </a:spcBef>
              <a:spcAft>
                <a:spcPct val="0"/>
              </a:spcAft>
              <a:defRPr sz="2200" b="1" i="1">
                <a:solidFill>
                  <a:srgbClr val="FF0000"/>
                </a:solidFill>
                <a:latin typeface="Arial" charset="0"/>
                <a:cs typeface="Arial" charset="0"/>
              </a:defRPr>
            </a:lvl7pPr>
            <a:lvl8pPr marL="1371600" eaLnBrk="0" fontAlgn="base" hangingPunct="0">
              <a:spcBef>
                <a:spcPct val="0"/>
              </a:spcBef>
              <a:spcAft>
                <a:spcPct val="0"/>
              </a:spcAft>
              <a:defRPr sz="2200" b="1" i="1">
                <a:solidFill>
                  <a:srgbClr val="FF0000"/>
                </a:solidFill>
                <a:latin typeface="Arial" charset="0"/>
                <a:cs typeface="Arial" charset="0"/>
              </a:defRPr>
            </a:lvl8pPr>
            <a:lvl9pPr marL="1828800" eaLnBrk="0" fontAlgn="base" hangingPunct="0">
              <a:spcBef>
                <a:spcPct val="0"/>
              </a:spcBef>
              <a:spcAft>
                <a:spcPct val="0"/>
              </a:spcAft>
              <a:defRPr sz="2200" b="1" i="1">
                <a:solidFill>
                  <a:srgbClr val="FF0000"/>
                </a:solidFill>
                <a:latin typeface="Arial" charset="0"/>
                <a:cs typeface="Arial" charset="0"/>
              </a:defRPr>
            </a:lvl9pPr>
          </a:lstStyle>
          <a:p>
            <a:r>
              <a:rPr lang="en-US" sz="1100" b="0" dirty="0">
                <a:solidFill>
                  <a:srgbClr val="000000"/>
                </a:solidFill>
              </a:rPr>
              <a:t>As you may know, there will be an election for President, U.S. Congress and other offices in November. What are the chances of you voting in the election in November, or have you already voted?</a:t>
            </a:r>
          </a:p>
        </p:txBody>
      </p:sp>
      <p:sp>
        <p:nvSpPr>
          <p:cNvPr id="17" name="Text Box 45">
            <a:extLst>
              <a:ext uri="{FF2B5EF4-FFF2-40B4-BE49-F238E27FC236}">
                <a16:creationId xmlns:a16="http://schemas.microsoft.com/office/drawing/2014/main" id="{97CD976F-F4D3-4F85-B366-77179460CF67}"/>
              </a:ext>
            </a:extLst>
          </p:cNvPr>
          <p:cNvSpPr txBox="1">
            <a:spLocks noChangeArrowheads="1"/>
          </p:cNvSpPr>
          <p:nvPr/>
        </p:nvSpPr>
        <p:spPr bwMode="auto">
          <a:xfrm>
            <a:off x="1714649" y="1571690"/>
            <a:ext cx="5867400" cy="311254"/>
          </a:xfrm>
          <a:prstGeom prst="rect">
            <a:avLst/>
          </a:prstGeom>
          <a:solidFill>
            <a:schemeClr val="bg1"/>
          </a:solidFill>
          <a:ln w="9525" algn="ctr">
            <a:solidFill>
              <a:schemeClr val="tx1"/>
            </a:solidFill>
            <a:miter lim="800000"/>
            <a:headEnd/>
            <a:tailEnd/>
          </a:ln>
          <a:effectLst/>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0"/>
              </a:spcBef>
            </a:pPr>
            <a:r>
              <a:rPr lang="en-US" sz="2000" b="1" dirty="0">
                <a:solidFill>
                  <a:srgbClr val="000000"/>
                </a:solidFill>
                <a:latin typeface="Arial" panose="020B0604020202020204" pitchFamily="34" charset="0"/>
                <a:cs typeface="Arial" panose="020B0604020202020204" pitchFamily="34" charset="0"/>
              </a:rPr>
              <a:t>Already Voted/Not Yet</a:t>
            </a:r>
          </a:p>
        </p:txBody>
      </p:sp>
      <p:sp>
        <p:nvSpPr>
          <p:cNvPr id="39" name="Text Box 45">
            <a:extLst>
              <a:ext uri="{FF2B5EF4-FFF2-40B4-BE49-F238E27FC236}">
                <a16:creationId xmlns:a16="http://schemas.microsoft.com/office/drawing/2014/main" id="{1F90245B-E1E6-43DB-8B92-C5ED9E842E2B}"/>
              </a:ext>
            </a:extLst>
          </p:cNvPr>
          <p:cNvSpPr txBox="1">
            <a:spLocks noChangeArrowheads="1"/>
          </p:cNvSpPr>
          <p:nvPr/>
        </p:nvSpPr>
        <p:spPr bwMode="auto">
          <a:xfrm>
            <a:off x="2128232" y="1919016"/>
            <a:ext cx="4724395" cy="284144"/>
          </a:xfrm>
          <a:prstGeom prst="rect">
            <a:avLst/>
          </a:prstGeom>
          <a:solidFill>
            <a:schemeClr val="bg1">
              <a:lumMod val="85000"/>
            </a:schemeClr>
          </a:solidFill>
          <a:ln w="9525" algn="ctr">
            <a:solidFill>
              <a:schemeClr val="tx1"/>
            </a:solidFill>
            <a:miter lim="800000"/>
            <a:headEnd/>
            <a:tailEnd/>
          </a:ln>
          <a:effectLst/>
        </p:spPr>
        <p:txBody>
          <a:bodyPr wrap="square" lIns="0" tIns="0" rIns="0" bIns="0" anchor="ctr">
            <a:noAutofit/>
          </a:bodyPr>
          <a:lstStyle/>
          <a:p>
            <a:pPr algn="ctr">
              <a:spcBef>
                <a:spcPts val="0"/>
              </a:spcBef>
            </a:pPr>
            <a:r>
              <a:rPr lang="en-US" b="1" dirty="0">
                <a:solidFill>
                  <a:srgbClr val="000000"/>
                </a:solidFill>
                <a:latin typeface="Arial" panose="020B0604020202020204" pitchFamily="34" charset="0"/>
                <a:cs typeface="Arial" panose="020B0604020202020204" pitchFamily="34" charset="0"/>
              </a:rPr>
              <a:t>DISABILITY COMMUNITY</a:t>
            </a:r>
          </a:p>
        </p:txBody>
      </p:sp>
      <p:graphicFrame>
        <p:nvGraphicFramePr>
          <p:cNvPr id="107" name="Object 2" descr="Poll results showing who has voted before the election broken down by disability community&#10;&#10;Total: &#10;41 already voted&#10;49 not yet voted&#10;&#10;Person w/ disability&#10;43 already voted&#10;40 not yet voted&#10;&#10;Disability community&#10;44 already voted&#10;40 not yet voted&#10;&#10;Non disability community&#10;40 already voted&#10;52 not yet voted"/>
          <p:cNvGraphicFramePr>
            <a:graphicFrameLocks noChangeAspect="1"/>
          </p:cNvGraphicFramePr>
          <p:nvPr>
            <p:extLst>
              <p:ext uri="{D42A27DB-BD31-4B8C-83A1-F6EECF244321}">
                <p14:modId xmlns:p14="http://schemas.microsoft.com/office/powerpoint/2010/main" val="353609794"/>
              </p:ext>
            </p:extLst>
          </p:nvPr>
        </p:nvGraphicFramePr>
        <p:xfrm>
          <a:off x="66802" y="2203160"/>
          <a:ext cx="9077198" cy="4115767"/>
        </p:xfrm>
        <a:graphic>
          <a:graphicData uri="http://schemas.openxmlformats.org/drawingml/2006/chart">
            <c:chart xmlns:c="http://schemas.openxmlformats.org/drawingml/2006/chart" xmlns:r="http://schemas.openxmlformats.org/officeDocument/2006/relationships" r:id="rId5"/>
          </a:graphicData>
        </a:graphic>
      </p:graphicFrame>
      <p:sp>
        <p:nvSpPr>
          <p:cNvPr id="27" name="Slide Number Placeholder 1">
            <a:extLst>
              <a:ext uri="{FF2B5EF4-FFF2-40B4-BE49-F238E27FC236}">
                <a16:creationId xmlns:a16="http://schemas.microsoft.com/office/drawing/2014/main" id="{093E32C4-5AB2-41B5-B5B5-B1D6D4653E70}"/>
              </a:ext>
              <a:ext uri="{C183D7F6-B498-43B3-948B-1728B52AA6E4}">
                <adec:decorative xmlns:adec="http://schemas.microsoft.com/office/drawing/2017/decorative" val="1"/>
              </a:ext>
            </a:extLst>
          </p:cNvPr>
          <p:cNvSpPr>
            <a:spLocks noGrp="1"/>
          </p:cNvSpPr>
          <p:nvPr>
            <p:ph type="sldNum" sz="quarter" idx="12"/>
          </p:nvPr>
        </p:nvSpPr>
        <p:spPr>
          <a:xfrm>
            <a:off x="6791710" y="6462403"/>
            <a:ext cx="2133600" cy="365124"/>
          </a:xfrm>
        </p:spPr>
        <p:txBody>
          <a:bodyPr/>
          <a:lstStyle/>
          <a:p>
            <a:pPr>
              <a:defRPr/>
            </a:pPr>
            <a:fld id="{089398E2-BD8B-4C06-B949-5D11C3C3F6EB}" type="slidenum">
              <a:rPr lang="en-US" smtClean="0">
                <a:solidFill>
                  <a:srgbClr val="EEECE1"/>
                </a:solidFill>
              </a:rPr>
              <a:pPr>
                <a:defRPr/>
              </a:pPr>
              <a:t>3</a:t>
            </a:fld>
            <a:endParaRPr lang="en-US" dirty="0">
              <a:solidFill>
                <a:srgbClr val="EEECE1"/>
              </a:solidFill>
            </a:endParaRPr>
          </a:p>
        </p:txBody>
      </p:sp>
      <p:pic>
        <p:nvPicPr>
          <p:cNvPr id="29" name="Picture 2">
            <a:extLst>
              <a:ext uri="{FF2B5EF4-FFF2-40B4-BE49-F238E27FC236}">
                <a16:creationId xmlns:a16="http://schemas.microsoft.com/office/drawing/2014/main" id="{C9725F32-EADF-4C31-A70F-3ADA5150097C}"/>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66801" y="6485787"/>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2">
            <a:extLst>
              <a:ext uri="{FF2B5EF4-FFF2-40B4-BE49-F238E27FC236}">
                <a16:creationId xmlns:a16="http://schemas.microsoft.com/office/drawing/2014/main" id="{043CF649-2DD6-478B-91D4-C72D7E0F26F8}"/>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66801" y="6519118"/>
            <a:ext cx="2532523" cy="1359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9">
            <a:extLst>
              <a:ext uri="{FF2B5EF4-FFF2-40B4-BE49-F238E27FC236}">
                <a16:creationId xmlns:a16="http://schemas.microsoft.com/office/drawing/2014/main" id="{DAE51138-09B8-460D-A007-3ABF416BFE27}"/>
              </a:ext>
              <a:ext uri="{C183D7F6-B498-43B3-948B-1728B52AA6E4}">
                <adec:decorative xmlns:adec="http://schemas.microsoft.com/office/drawing/2017/decorative" val="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273" r="86278" b="3273"/>
          <a:stretch/>
        </p:blipFill>
        <p:spPr bwMode="auto">
          <a:xfrm>
            <a:off x="111859" y="6498846"/>
            <a:ext cx="371901" cy="359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32" name="Straight Connector 31">
            <a:extLst>
              <a:ext uri="{FF2B5EF4-FFF2-40B4-BE49-F238E27FC236}">
                <a16:creationId xmlns:a16="http://schemas.microsoft.com/office/drawing/2014/main" id="{BF3DE1A9-9E5D-4403-97CF-6500F468A5D1}"/>
              </a:ext>
              <a:ext uri="{C183D7F6-B498-43B3-948B-1728B52AA6E4}">
                <adec:decorative xmlns:adec="http://schemas.microsoft.com/office/drawing/2017/decorative" val="1"/>
              </a:ext>
            </a:extLst>
          </p:cNvPr>
          <p:cNvCxnSpPr>
            <a:cxnSpLocks/>
          </p:cNvCxnSpPr>
          <p:nvPr/>
        </p:nvCxnSpPr>
        <p:spPr>
          <a:xfrm>
            <a:off x="2362200" y="2549409"/>
            <a:ext cx="0" cy="3769518"/>
          </a:xfrm>
          <a:prstGeom prst="line">
            <a:avLst/>
          </a:prstGeom>
          <a:ln w="28575">
            <a:solidFill>
              <a:schemeClr val="accent6">
                <a:lumMod val="10000"/>
              </a:schemeClr>
            </a:solidFill>
            <a:prstDash val="solid"/>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993583B9-9244-437B-88BB-B3D39CD93115}"/>
              </a:ext>
              <a:ext uri="{C183D7F6-B498-43B3-948B-1728B52AA6E4}">
                <adec:decorative xmlns:adec="http://schemas.microsoft.com/office/drawing/2017/decorative" val="1"/>
              </a:ext>
            </a:extLst>
          </p:cNvPr>
          <p:cNvCxnSpPr>
            <a:cxnSpLocks/>
          </p:cNvCxnSpPr>
          <p:nvPr/>
        </p:nvCxnSpPr>
        <p:spPr>
          <a:xfrm>
            <a:off x="45720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E4D46E79-852F-4A54-ABB5-4116780591CD}"/>
              </a:ext>
              <a:ext uri="{C183D7F6-B498-43B3-948B-1728B52AA6E4}">
                <adec:decorative xmlns:adec="http://schemas.microsoft.com/office/drawing/2017/decorative" val="1"/>
              </a:ext>
            </a:extLst>
          </p:cNvPr>
          <p:cNvCxnSpPr>
            <a:cxnSpLocks/>
          </p:cNvCxnSpPr>
          <p:nvPr/>
        </p:nvCxnSpPr>
        <p:spPr>
          <a:xfrm>
            <a:off x="68580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3912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88BA1FD-603E-3341-994C-E68D55040CD1}"/>
              </a:ext>
            </a:extLst>
          </p:cNvPr>
          <p:cNvSpPr>
            <a:spLocks noGrp="1"/>
          </p:cNvSpPr>
          <p:nvPr>
            <p:ph type="title" idx="4294967295"/>
          </p:nvPr>
        </p:nvSpPr>
        <p:spPr>
          <a:xfrm>
            <a:off x="17978" y="613667"/>
            <a:ext cx="9260741" cy="1089357"/>
          </a:xfrm>
          <a:prstGeom prst="rect">
            <a:avLst/>
          </a:prstGeom>
        </p:spPr>
        <p:txBody>
          <a:bodyPr/>
          <a:lstStyle/>
          <a:p>
            <a:pPr algn="l" rtl="0" fontAlgn="base"/>
            <a:r>
              <a:rPr lang="en-US" sz="2400" kern="1200" dirty="0">
                <a:solidFill>
                  <a:srgbClr val="000000"/>
                </a:solidFill>
                <a:effectLst/>
                <a:latin typeface="Franklin Gothic Demi Cond" panose="020B0603020102020204" pitchFamily="34" charset="0"/>
                <a:ea typeface="+mn-ea"/>
                <a:cs typeface="Arial" panose="020B0604020202020204" pitchFamily="34" charset="0"/>
              </a:rPr>
              <a:t>Health care tops the economy among the disability community in this election</a:t>
            </a:r>
            <a:endParaRPr lang="en-US" dirty="0">
              <a:effectLst/>
            </a:endParaRPr>
          </a:p>
        </p:txBody>
      </p:sp>
      <p:pic>
        <p:nvPicPr>
          <p:cNvPr id="25" name="Picture 2">
            <a:extLst>
              <a:ext uri="{FF2B5EF4-FFF2-40B4-BE49-F238E27FC236}">
                <a16:creationId xmlns:a16="http://schemas.microsoft.com/office/drawing/2014/main" id="{8750911F-37D4-4B0C-BFE6-CB1E39BD082E}"/>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1960721" y="125713"/>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5" descr="Greenberg Research logo">
            <a:extLst>
              <a:ext uri="{FF2B5EF4-FFF2-40B4-BE49-F238E27FC236}">
                <a16:creationId xmlns:a16="http://schemas.microsoft.com/office/drawing/2014/main" id="{3D15ED1A-D42C-4802-97D3-EFF4249DED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890" y="177155"/>
            <a:ext cx="3090417" cy="182865"/>
          </a:xfrm>
          <a:prstGeom prst="rect">
            <a:avLst/>
          </a:prstGeom>
          <a:noFill/>
          <a:extLst>
            <a:ext uri="{909E8E84-426E-40DD-AFC4-6F175D3DCCD1}">
              <a14:hiddenFill xmlns:a14="http://schemas.microsoft.com/office/drawing/2010/main">
                <a:solidFill>
                  <a:srgbClr val="FFFFFF"/>
                </a:solidFill>
              </a14:hiddenFill>
            </a:ext>
          </a:extLst>
        </p:spPr>
      </p:pic>
      <p:sp>
        <p:nvSpPr>
          <p:cNvPr id="31" name="AutoShape 4">
            <a:extLst>
              <a:ext uri="{FF2B5EF4-FFF2-40B4-BE49-F238E27FC236}">
                <a16:creationId xmlns:a16="http://schemas.microsoft.com/office/drawing/2014/main" id="{7E265B7C-DD73-405B-BFBD-92BD261ACA22}"/>
              </a:ext>
            </a:extLst>
          </p:cNvPr>
          <p:cNvSpPr>
            <a:spLocks noChangeArrowheads="1"/>
          </p:cNvSpPr>
          <p:nvPr/>
        </p:nvSpPr>
        <p:spPr bwMode="auto">
          <a:xfrm>
            <a:off x="91463" y="1193789"/>
            <a:ext cx="8915399" cy="374571"/>
          </a:xfrm>
          <a:prstGeom prst="roundRect">
            <a:avLst>
              <a:gd name="adj" fmla="val 16667"/>
            </a:avLst>
          </a:prstGeom>
          <a:solidFill>
            <a:schemeClr val="bg1">
              <a:lumMod val="75000"/>
            </a:schemeClr>
          </a:solidFill>
          <a:ln>
            <a:noFill/>
          </a:ln>
        </p:spPr>
        <p:txBody>
          <a:bodyPr wrap="square" lIns="0" tIns="0" rIns="0" bIns="0" anchor="ctr">
            <a:spAutoFit/>
          </a:bodyPr>
          <a:lstStyle>
            <a:lvl1pPr eaLnBrk="0" hangingPunct="0">
              <a:defRPr sz="2200" b="1" i="1">
                <a:solidFill>
                  <a:srgbClr val="FF0000"/>
                </a:solidFill>
                <a:latin typeface="Arial" charset="0"/>
                <a:cs typeface="Arial" charset="0"/>
              </a:defRPr>
            </a:lvl1pPr>
            <a:lvl2pPr marL="37931725" indent="-37474525" eaLnBrk="0" hangingPunct="0">
              <a:defRPr sz="2200" b="1" i="1">
                <a:solidFill>
                  <a:srgbClr val="FF0000"/>
                </a:solidFill>
                <a:latin typeface="Arial" charset="0"/>
                <a:cs typeface="Arial" charset="0"/>
              </a:defRPr>
            </a:lvl2pPr>
            <a:lvl3pPr eaLnBrk="0" hangingPunct="0">
              <a:defRPr sz="2200" b="1" i="1">
                <a:solidFill>
                  <a:srgbClr val="FF0000"/>
                </a:solidFill>
                <a:latin typeface="Arial" charset="0"/>
                <a:cs typeface="Arial" charset="0"/>
              </a:defRPr>
            </a:lvl3pPr>
            <a:lvl4pPr eaLnBrk="0" hangingPunct="0">
              <a:defRPr sz="2200" b="1" i="1">
                <a:solidFill>
                  <a:srgbClr val="FF0000"/>
                </a:solidFill>
                <a:latin typeface="Arial" charset="0"/>
                <a:cs typeface="Arial" charset="0"/>
              </a:defRPr>
            </a:lvl4pPr>
            <a:lvl5pPr eaLnBrk="0" hangingPunct="0">
              <a:defRPr sz="2200" b="1" i="1">
                <a:solidFill>
                  <a:srgbClr val="FF0000"/>
                </a:solidFill>
                <a:latin typeface="Arial" charset="0"/>
                <a:cs typeface="Arial" charset="0"/>
              </a:defRPr>
            </a:lvl5pPr>
            <a:lvl6pPr marL="457200" eaLnBrk="0" fontAlgn="base" hangingPunct="0">
              <a:spcBef>
                <a:spcPct val="0"/>
              </a:spcBef>
              <a:spcAft>
                <a:spcPct val="0"/>
              </a:spcAft>
              <a:defRPr sz="2200" b="1" i="1">
                <a:solidFill>
                  <a:srgbClr val="FF0000"/>
                </a:solidFill>
                <a:latin typeface="Arial" charset="0"/>
                <a:cs typeface="Arial" charset="0"/>
              </a:defRPr>
            </a:lvl6pPr>
            <a:lvl7pPr marL="914400" eaLnBrk="0" fontAlgn="base" hangingPunct="0">
              <a:spcBef>
                <a:spcPct val="0"/>
              </a:spcBef>
              <a:spcAft>
                <a:spcPct val="0"/>
              </a:spcAft>
              <a:defRPr sz="2200" b="1" i="1">
                <a:solidFill>
                  <a:srgbClr val="FF0000"/>
                </a:solidFill>
                <a:latin typeface="Arial" charset="0"/>
                <a:cs typeface="Arial" charset="0"/>
              </a:defRPr>
            </a:lvl7pPr>
            <a:lvl8pPr marL="1371600" eaLnBrk="0" fontAlgn="base" hangingPunct="0">
              <a:spcBef>
                <a:spcPct val="0"/>
              </a:spcBef>
              <a:spcAft>
                <a:spcPct val="0"/>
              </a:spcAft>
              <a:defRPr sz="2200" b="1" i="1">
                <a:solidFill>
                  <a:srgbClr val="FF0000"/>
                </a:solidFill>
                <a:latin typeface="Arial" charset="0"/>
                <a:cs typeface="Arial" charset="0"/>
              </a:defRPr>
            </a:lvl8pPr>
            <a:lvl9pPr marL="1828800" eaLnBrk="0" fontAlgn="base" hangingPunct="0">
              <a:spcBef>
                <a:spcPct val="0"/>
              </a:spcBef>
              <a:spcAft>
                <a:spcPct val="0"/>
              </a:spcAft>
              <a:defRPr sz="2200" b="1" i="1">
                <a:solidFill>
                  <a:srgbClr val="FF0000"/>
                </a:solidFill>
                <a:latin typeface="Arial" charset="0"/>
                <a:cs typeface="Arial" charset="0"/>
              </a:defRPr>
            </a:lvl9pPr>
          </a:lstStyle>
          <a:p>
            <a:r>
              <a:rPr lang="en-US" sz="1100" b="0" dirty="0">
                <a:solidFill>
                  <a:srgbClr val="000000"/>
                </a:solidFill>
              </a:rPr>
              <a:t>Now you will read a list of issues in this election. Please pick the top THREE that will be most important to you when voting in the election for President, Senate and Congress this year.</a:t>
            </a:r>
          </a:p>
        </p:txBody>
      </p:sp>
      <p:sp>
        <p:nvSpPr>
          <p:cNvPr id="17" name="Text Box 45">
            <a:extLst>
              <a:ext uri="{FF2B5EF4-FFF2-40B4-BE49-F238E27FC236}">
                <a16:creationId xmlns:a16="http://schemas.microsoft.com/office/drawing/2014/main" id="{97CD976F-F4D3-4F85-B366-77179460CF67}"/>
              </a:ext>
            </a:extLst>
          </p:cNvPr>
          <p:cNvSpPr txBox="1">
            <a:spLocks noChangeArrowheads="1"/>
          </p:cNvSpPr>
          <p:nvPr/>
        </p:nvSpPr>
        <p:spPr bwMode="auto">
          <a:xfrm>
            <a:off x="1714649" y="1571690"/>
            <a:ext cx="5867400" cy="311254"/>
          </a:xfrm>
          <a:prstGeom prst="rect">
            <a:avLst/>
          </a:prstGeom>
          <a:solidFill>
            <a:schemeClr val="bg1"/>
          </a:solidFill>
          <a:ln w="9525" algn="ctr">
            <a:solidFill>
              <a:schemeClr val="tx1"/>
            </a:solidFill>
            <a:miter lim="800000"/>
            <a:headEnd/>
            <a:tailEnd/>
          </a:ln>
          <a:effectLst/>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0"/>
              </a:spcBef>
            </a:pPr>
            <a:r>
              <a:rPr lang="en-US" sz="2000" b="1" dirty="0">
                <a:solidFill>
                  <a:srgbClr val="000000"/>
                </a:solidFill>
                <a:latin typeface="Arial" panose="020B0604020202020204" pitchFamily="34" charset="0"/>
                <a:cs typeface="Arial" panose="020B0604020202020204" pitchFamily="34" charset="0"/>
              </a:rPr>
              <a:t>TOP ISSUES IN THE ELECTION</a:t>
            </a:r>
          </a:p>
        </p:txBody>
      </p:sp>
      <p:sp>
        <p:nvSpPr>
          <p:cNvPr id="39" name="Text Box 45">
            <a:extLst>
              <a:ext uri="{FF2B5EF4-FFF2-40B4-BE49-F238E27FC236}">
                <a16:creationId xmlns:a16="http://schemas.microsoft.com/office/drawing/2014/main" id="{1F90245B-E1E6-43DB-8B92-C5ED9E842E2B}"/>
              </a:ext>
            </a:extLst>
          </p:cNvPr>
          <p:cNvSpPr txBox="1">
            <a:spLocks noChangeArrowheads="1"/>
          </p:cNvSpPr>
          <p:nvPr/>
        </p:nvSpPr>
        <p:spPr bwMode="auto">
          <a:xfrm>
            <a:off x="2128232" y="1919016"/>
            <a:ext cx="4724395" cy="284144"/>
          </a:xfrm>
          <a:prstGeom prst="rect">
            <a:avLst/>
          </a:prstGeom>
          <a:solidFill>
            <a:schemeClr val="bg1">
              <a:lumMod val="85000"/>
            </a:schemeClr>
          </a:solidFill>
          <a:ln w="9525" algn="ctr">
            <a:solidFill>
              <a:schemeClr val="tx1"/>
            </a:solidFill>
            <a:miter lim="800000"/>
            <a:headEnd/>
            <a:tailEnd/>
          </a:ln>
          <a:effectLst/>
        </p:spPr>
        <p:txBody>
          <a:bodyPr wrap="square" lIns="0" tIns="0" rIns="0" bIns="0" anchor="ctr">
            <a:noAutofit/>
          </a:bodyPr>
          <a:lstStyle/>
          <a:p>
            <a:pPr algn="ctr">
              <a:spcBef>
                <a:spcPts val="0"/>
              </a:spcBef>
            </a:pPr>
            <a:r>
              <a:rPr lang="en-US" b="1" dirty="0">
                <a:solidFill>
                  <a:srgbClr val="000000"/>
                </a:solidFill>
                <a:latin typeface="Arial" panose="020B0604020202020204" pitchFamily="34" charset="0"/>
                <a:cs typeface="Arial" panose="020B0604020202020204" pitchFamily="34" charset="0"/>
              </a:rPr>
              <a:t>DISABILITY COMMUNITY</a:t>
            </a:r>
          </a:p>
        </p:txBody>
      </p:sp>
      <p:graphicFrame>
        <p:nvGraphicFramePr>
          <p:cNvPr id="107" name="Object 2" descr="Chart showing top issues in the election broken down by disability status&#10;&#10;The economy&#10;Total: 50&#10;Person w/ disability: 43&#10;Disability Community: 44&#10;Non Disability Community: 53&#10;&#10;Health care&#10;Total: 43&#10;Person w/ disability: 45&#10;Disability Community: 46&#10;Non Disability Community: 42&#10;&#10;Managing the public health crisis&#10;Total: 33&#10;Person w/ disability: 34&#10;Disability Community: 32&#10;Non Disability Community: 33&#10;&#10;Uniting the country&#10;Total: 27&#10;Person w/ disability: 28&#10;Disability Community: 29&#10;Non Disability Community: 26&#10;&#10;Getting people back to work&#10;Total: 26&#10;Person w/ disability: 25&#10;Disability Community: 24&#10;Non Disability Community: 27&#10;&#10;Improving things for the middle class&#10;Total: 21&#10;Person w/ disability: 24&#10;Disability Community: 22&#10;Non Disability Community: 21&#10;&#10;Climate change&#10;Total: 19&#10;Person w/ disability: 21&#10;Disability Community: 20&#10;Non Disability Community: 19"/>
          <p:cNvGraphicFramePr>
            <a:graphicFrameLocks noChangeAspect="1"/>
          </p:cNvGraphicFramePr>
          <p:nvPr>
            <p:extLst>
              <p:ext uri="{D42A27DB-BD31-4B8C-83A1-F6EECF244321}">
                <p14:modId xmlns:p14="http://schemas.microsoft.com/office/powerpoint/2010/main" val="3241034989"/>
              </p:ext>
            </p:extLst>
          </p:nvPr>
        </p:nvGraphicFramePr>
        <p:xfrm>
          <a:off x="66802" y="2203160"/>
          <a:ext cx="9077198" cy="4115767"/>
        </p:xfrm>
        <a:graphic>
          <a:graphicData uri="http://schemas.openxmlformats.org/drawingml/2006/chart">
            <c:chart xmlns:c="http://schemas.openxmlformats.org/drawingml/2006/chart" xmlns:r="http://schemas.openxmlformats.org/officeDocument/2006/relationships" r:id="rId5"/>
          </a:graphicData>
        </a:graphic>
      </p:graphicFrame>
      <p:sp>
        <p:nvSpPr>
          <p:cNvPr id="27" name="Slide Number Placeholder 1">
            <a:extLst>
              <a:ext uri="{FF2B5EF4-FFF2-40B4-BE49-F238E27FC236}">
                <a16:creationId xmlns:a16="http://schemas.microsoft.com/office/drawing/2014/main" id="{093E32C4-5AB2-41B5-B5B5-B1D6D4653E70}"/>
              </a:ext>
              <a:ext uri="{C183D7F6-B498-43B3-948B-1728B52AA6E4}">
                <adec:decorative xmlns:adec="http://schemas.microsoft.com/office/drawing/2017/decorative" val="1"/>
              </a:ext>
            </a:extLst>
          </p:cNvPr>
          <p:cNvSpPr>
            <a:spLocks noGrp="1"/>
          </p:cNvSpPr>
          <p:nvPr>
            <p:ph type="sldNum" sz="quarter" idx="12"/>
          </p:nvPr>
        </p:nvSpPr>
        <p:spPr>
          <a:xfrm>
            <a:off x="6791710" y="6462403"/>
            <a:ext cx="2133600" cy="365124"/>
          </a:xfrm>
        </p:spPr>
        <p:txBody>
          <a:bodyPr/>
          <a:lstStyle/>
          <a:p>
            <a:pPr>
              <a:defRPr/>
            </a:pPr>
            <a:fld id="{089398E2-BD8B-4C06-B949-5D11C3C3F6EB}" type="slidenum">
              <a:rPr lang="en-US" smtClean="0">
                <a:solidFill>
                  <a:srgbClr val="EEECE1"/>
                </a:solidFill>
              </a:rPr>
              <a:pPr>
                <a:defRPr/>
              </a:pPr>
              <a:t>4</a:t>
            </a:fld>
            <a:endParaRPr lang="en-US" dirty="0">
              <a:solidFill>
                <a:srgbClr val="EEECE1"/>
              </a:solidFill>
            </a:endParaRPr>
          </a:p>
        </p:txBody>
      </p:sp>
      <p:pic>
        <p:nvPicPr>
          <p:cNvPr id="29" name="Picture 2">
            <a:extLst>
              <a:ext uri="{FF2B5EF4-FFF2-40B4-BE49-F238E27FC236}">
                <a16:creationId xmlns:a16="http://schemas.microsoft.com/office/drawing/2014/main" id="{C9725F32-EADF-4C31-A70F-3ADA5150097C}"/>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66801" y="6485787"/>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2">
            <a:extLst>
              <a:ext uri="{FF2B5EF4-FFF2-40B4-BE49-F238E27FC236}">
                <a16:creationId xmlns:a16="http://schemas.microsoft.com/office/drawing/2014/main" id="{043CF649-2DD6-478B-91D4-C72D7E0F26F8}"/>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66801" y="6519118"/>
            <a:ext cx="2532523" cy="1359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9">
            <a:extLst>
              <a:ext uri="{FF2B5EF4-FFF2-40B4-BE49-F238E27FC236}">
                <a16:creationId xmlns:a16="http://schemas.microsoft.com/office/drawing/2014/main" id="{DAE51138-09B8-460D-A007-3ABF416BFE27}"/>
              </a:ext>
              <a:ext uri="{C183D7F6-B498-43B3-948B-1728B52AA6E4}">
                <adec:decorative xmlns:adec="http://schemas.microsoft.com/office/drawing/2017/decorative" val="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273" r="86278" b="3273"/>
          <a:stretch/>
        </p:blipFill>
        <p:spPr bwMode="auto">
          <a:xfrm>
            <a:off x="111859" y="6498846"/>
            <a:ext cx="371901" cy="359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32" name="Straight Connector 31">
            <a:extLst>
              <a:ext uri="{FF2B5EF4-FFF2-40B4-BE49-F238E27FC236}">
                <a16:creationId xmlns:a16="http://schemas.microsoft.com/office/drawing/2014/main" id="{BF3DE1A9-9E5D-4403-97CF-6500F468A5D1}"/>
              </a:ext>
              <a:ext uri="{C183D7F6-B498-43B3-948B-1728B52AA6E4}">
                <adec:decorative xmlns:adec="http://schemas.microsoft.com/office/drawing/2017/decorative" val="1"/>
              </a:ext>
            </a:extLst>
          </p:cNvPr>
          <p:cNvCxnSpPr>
            <a:cxnSpLocks/>
          </p:cNvCxnSpPr>
          <p:nvPr/>
        </p:nvCxnSpPr>
        <p:spPr>
          <a:xfrm>
            <a:off x="26670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993583B9-9244-437B-88BB-B3D39CD93115}"/>
              </a:ext>
              <a:ext uri="{C183D7F6-B498-43B3-948B-1728B52AA6E4}">
                <adec:decorative xmlns:adec="http://schemas.microsoft.com/office/drawing/2017/decorative" val="1"/>
              </a:ext>
            </a:extLst>
          </p:cNvPr>
          <p:cNvCxnSpPr>
            <a:cxnSpLocks/>
          </p:cNvCxnSpPr>
          <p:nvPr/>
        </p:nvCxnSpPr>
        <p:spPr>
          <a:xfrm>
            <a:off x="39624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DB3C1A1C-424C-4F6D-86AF-D151303493C9}"/>
              </a:ext>
              <a:ext uri="{C183D7F6-B498-43B3-948B-1728B52AA6E4}">
                <adec:decorative xmlns:adec="http://schemas.microsoft.com/office/drawing/2017/decorative" val="1"/>
              </a:ext>
            </a:extLst>
          </p:cNvPr>
          <p:cNvCxnSpPr>
            <a:cxnSpLocks/>
          </p:cNvCxnSpPr>
          <p:nvPr/>
        </p:nvCxnSpPr>
        <p:spPr>
          <a:xfrm>
            <a:off x="52578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E4D46E79-852F-4A54-ABB5-4116780591CD}"/>
              </a:ext>
              <a:ext uri="{C183D7F6-B498-43B3-948B-1728B52AA6E4}">
                <adec:decorative xmlns:adec="http://schemas.microsoft.com/office/drawing/2017/decorative" val="1"/>
              </a:ext>
            </a:extLst>
          </p:cNvPr>
          <p:cNvCxnSpPr>
            <a:cxnSpLocks/>
          </p:cNvCxnSpPr>
          <p:nvPr/>
        </p:nvCxnSpPr>
        <p:spPr>
          <a:xfrm>
            <a:off x="65532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83FC314A-1BEF-44D9-90B2-CB9974A85F8F}"/>
              </a:ext>
              <a:ext uri="{C183D7F6-B498-43B3-948B-1728B52AA6E4}">
                <adec:decorative xmlns:adec="http://schemas.microsoft.com/office/drawing/2017/decorative" val="1"/>
              </a:ext>
            </a:extLst>
          </p:cNvPr>
          <p:cNvCxnSpPr>
            <a:cxnSpLocks/>
          </p:cNvCxnSpPr>
          <p:nvPr/>
        </p:nvCxnSpPr>
        <p:spPr>
          <a:xfrm>
            <a:off x="13716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D5180F4A-570A-419A-AFAE-A64B47522D40}"/>
              </a:ext>
              <a:ext uri="{C183D7F6-B498-43B3-948B-1728B52AA6E4}">
                <adec:decorative xmlns:adec="http://schemas.microsoft.com/office/drawing/2017/decorative" val="1"/>
              </a:ext>
            </a:extLst>
          </p:cNvPr>
          <p:cNvCxnSpPr>
            <a:cxnSpLocks/>
          </p:cNvCxnSpPr>
          <p:nvPr/>
        </p:nvCxnSpPr>
        <p:spPr>
          <a:xfrm>
            <a:off x="77724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sp>
        <p:nvSpPr>
          <p:cNvPr id="2" name="Oval 1">
            <a:extLst>
              <a:ext uri="{FF2B5EF4-FFF2-40B4-BE49-F238E27FC236}">
                <a16:creationId xmlns:a16="http://schemas.microsoft.com/office/drawing/2014/main" id="{0FBC1035-0A6E-4190-B595-023234BF207D}"/>
              </a:ext>
              <a:ext uri="{C183D7F6-B498-43B3-948B-1728B52AA6E4}">
                <adec:decorative xmlns:adec="http://schemas.microsoft.com/office/drawing/2017/decorative" val="1"/>
              </a:ext>
            </a:extLst>
          </p:cNvPr>
          <p:cNvSpPr/>
          <p:nvPr/>
        </p:nvSpPr>
        <p:spPr>
          <a:xfrm>
            <a:off x="1714649" y="2837961"/>
            <a:ext cx="674266" cy="390682"/>
          </a:xfrm>
          <a:prstGeom prst="ellipse">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78268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A057F0F-6629-7445-BAC5-832B16FB6ADB}"/>
              </a:ext>
            </a:extLst>
          </p:cNvPr>
          <p:cNvSpPr>
            <a:spLocks noGrp="1"/>
          </p:cNvSpPr>
          <p:nvPr>
            <p:ph type="title" idx="4294967295"/>
          </p:nvPr>
        </p:nvSpPr>
        <p:spPr>
          <a:xfrm>
            <a:off x="0" y="481768"/>
            <a:ext cx="9077198" cy="708692"/>
          </a:xfrm>
          <a:prstGeom prst="rect">
            <a:avLst/>
          </a:prstGeom>
        </p:spPr>
        <p:txBody>
          <a:bodyPr/>
          <a:lstStyle/>
          <a:p>
            <a:pPr algn="l" rtl="0" fontAlgn="base"/>
            <a:r>
              <a:rPr lang="en-US" sz="2200" kern="1200" dirty="0">
                <a:solidFill>
                  <a:srgbClr val="000000"/>
                </a:solidFill>
                <a:effectLst/>
                <a:latin typeface="Franklin Gothic Demi Cond" panose="020B0603020102020204" pitchFamily="34" charset="0"/>
                <a:ea typeface="+mn-ea"/>
                <a:cs typeface="Arial" panose="020B0604020202020204" pitchFamily="34" charset="0"/>
              </a:rPr>
              <a:t>Disability community also stands out on addressing inequality, </a:t>
            </a:r>
            <a:br>
              <a:rPr lang="en-US" sz="2200" kern="1200" dirty="0">
                <a:solidFill>
                  <a:srgbClr val="000000"/>
                </a:solidFill>
                <a:effectLst/>
                <a:latin typeface="Franklin Gothic Demi Cond" panose="020B0603020102020204" pitchFamily="34" charset="0"/>
                <a:ea typeface="+mn-ea"/>
                <a:cs typeface="Arial" panose="020B0604020202020204" pitchFamily="34" charset="0"/>
              </a:rPr>
            </a:br>
            <a:r>
              <a:rPr lang="en-US" sz="2200" kern="1200" dirty="0">
                <a:solidFill>
                  <a:srgbClr val="000000"/>
                </a:solidFill>
                <a:effectLst/>
                <a:latin typeface="Franklin Gothic Demi Cond" panose="020B0603020102020204" pitchFamily="34" charset="0"/>
                <a:ea typeface="+mn-ea"/>
                <a:cs typeface="Arial" panose="020B0604020202020204" pitchFamily="34" charset="0"/>
              </a:rPr>
              <a:t>as a priority in this election</a:t>
            </a:r>
            <a:endParaRPr lang="en-US" sz="2200" dirty="0">
              <a:effectLst/>
            </a:endParaRPr>
          </a:p>
        </p:txBody>
      </p:sp>
      <p:pic>
        <p:nvPicPr>
          <p:cNvPr id="25" name="Picture 2">
            <a:extLst>
              <a:ext uri="{FF2B5EF4-FFF2-40B4-BE49-F238E27FC236}">
                <a16:creationId xmlns:a16="http://schemas.microsoft.com/office/drawing/2014/main" id="{8750911F-37D4-4B0C-BFE6-CB1E39BD082E}"/>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1960721" y="125713"/>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25" descr="Greenberg Research logo">
            <a:extLst>
              <a:ext uri="{FF2B5EF4-FFF2-40B4-BE49-F238E27FC236}">
                <a16:creationId xmlns:a16="http://schemas.microsoft.com/office/drawing/2014/main" id="{3D15ED1A-D42C-4802-97D3-EFF4249DED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890" y="177155"/>
            <a:ext cx="3090417" cy="182865"/>
          </a:xfrm>
          <a:prstGeom prst="rect">
            <a:avLst/>
          </a:prstGeom>
          <a:noFill/>
          <a:extLst>
            <a:ext uri="{909E8E84-426E-40DD-AFC4-6F175D3DCCD1}">
              <a14:hiddenFill xmlns:a14="http://schemas.microsoft.com/office/drawing/2010/main">
                <a:solidFill>
                  <a:srgbClr val="FFFFFF"/>
                </a:solidFill>
              </a14:hiddenFill>
            </a:ext>
          </a:extLst>
        </p:spPr>
      </p:pic>
      <p:sp>
        <p:nvSpPr>
          <p:cNvPr id="31" name="AutoShape 4">
            <a:extLst>
              <a:ext uri="{FF2B5EF4-FFF2-40B4-BE49-F238E27FC236}">
                <a16:creationId xmlns:a16="http://schemas.microsoft.com/office/drawing/2014/main" id="{7E265B7C-DD73-405B-BFBD-92BD261ACA22}"/>
              </a:ext>
            </a:extLst>
          </p:cNvPr>
          <p:cNvSpPr>
            <a:spLocks noChangeArrowheads="1"/>
          </p:cNvSpPr>
          <p:nvPr/>
        </p:nvSpPr>
        <p:spPr bwMode="auto">
          <a:xfrm>
            <a:off x="91463" y="1193789"/>
            <a:ext cx="8915399" cy="374571"/>
          </a:xfrm>
          <a:prstGeom prst="roundRect">
            <a:avLst>
              <a:gd name="adj" fmla="val 16667"/>
            </a:avLst>
          </a:prstGeom>
          <a:solidFill>
            <a:schemeClr val="bg1">
              <a:lumMod val="75000"/>
            </a:schemeClr>
          </a:solidFill>
          <a:ln>
            <a:noFill/>
          </a:ln>
        </p:spPr>
        <p:txBody>
          <a:bodyPr wrap="square" lIns="0" tIns="0" rIns="0" bIns="0" anchor="ctr">
            <a:spAutoFit/>
          </a:bodyPr>
          <a:lstStyle>
            <a:lvl1pPr eaLnBrk="0" hangingPunct="0">
              <a:defRPr sz="2200" b="1" i="1">
                <a:solidFill>
                  <a:srgbClr val="FF0000"/>
                </a:solidFill>
                <a:latin typeface="Arial" charset="0"/>
                <a:cs typeface="Arial" charset="0"/>
              </a:defRPr>
            </a:lvl1pPr>
            <a:lvl2pPr marL="37931725" indent="-37474525" eaLnBrk="0" hangingPunct="0">
              <a:defRPr sz="2200" b="1" i="1">
                <a:solidFill>
                  <a:srgbClr val="FF0000"/>
                </a:solidFill>
                <a:latin typeface="Arial" charset="0"/>
                <a:cs typeface="Arial" charset="0"/>
              </a:defRPr>
            </a:lvl2pPr>
            <a:lvl3pPr eaLnBrk="0" hangingPunct="0">
              <a:defRPr sz="2200" b="1" i="1">
                <a:solidFill>
                  <a:srgbClr val="FF0000"/>
                </a:solidFill>
                <a:latin typeface="Arial" charset="0"/>
                <a:cs typeface="Arial" charset="0"/>
              </a:defRPr>
            </a:lvl3pPr>
            <a:lvl4pPr eaLnBrk="0" hangingPunct="0">
              <a:defRPr sz="2200" b="1" i="1">
                <a:solidFill>
                  <a:srgbClr val="FF0000"/>
                </a:solidFill>
                <a:latin typeface="Arial" charset="0"/>
                <a:cs typeface="Arial" charset="0"/>
              </a:defRPr>
            </a:lvl4pPr>
            <a:lvl5pPr eaLnBrk="0" hangingPunct="0">
              <a:defRPr sz="2200" b="1" i="1">
                <a:solidFill>
                  <a:srgbClr val="FF0000"/>
                </a:solidFill>
                <a:latin typeface="Arial" charset="0"/>
                <a:cs typeface="Arial" charset="0"/>
              </a:defRPr>
            </a:lvl5pPr>
            <a:lvl6pPr marL="457200" eaLnBrk="0" fontAlgn="base" hangingPunct="0">
              <a:spcBef>
                <a:spcPct val="0"/>
              </a:spcBef>
              <a:spcAft>
                <a:spcPct val="0"/>
              </a:spcAft>
              <a:defRPr sz="2200" b="1" i="1">
                <a:solidFill>
                  <a:srgbClr val="FF0000"/>
                </a:solidFill>
                <a:latin typeface="Arial" charset="0"/>
                <a:cs typeface="Arial" charset="0"/>
              </a:defRPr>
            </a:lvl6pPr>
            <a:lvl7pPr marL="914400" eaLnBrk="0" fontAlgn="base" hangingPunct="0">
              <a:spcBef>
                <a:spcPct val="0"/>
              </a:spcBef>
              <a:spcAft>
                <a:spcPct val="0"/>
              </a:spcAft>
              <a:defRPr sz="2200" b="1" i="1">
                <a:solidFill>
                  <a:srgbClr val="FF0000"/>
                </a:solidFill>
                <a:latin typeface="Arial" charset="0"/>
                <a:cs typeface="Arial" charset="0"/>
              </a:defRPr>
            </a:lvl7pPr>
            <a:lvl8pPr marL="1371600" eaLnBrk="0" fontAlgn="base" hangingPunct="0">
              <a:spcBef>
                <a:spcPct val="0"/>
              </a:spcBef>
              <a:spcAft>
                <a:spcPct val="0"/>
              </a:spcAft>
              <a:defRPr sz="2200" b="1" i="1">
                <a:solidFill>
                  <a:srgbClr val="FF0000"/>
                </a:solidFill>
                <a:latin typeface="Arial" charset="0"/>
                <a:cs typeface="Arial" charset="0"/>
              </a:defRPr>
            </a:lvl8pPr>
            <a:lvl9pPr marL="1828800" eaLnBrk="0" fontAlgn="base" hangingPunct="0">
              <a:spcBef>
                <a:spcPct val="0"/>
              </a:spcBef>
              <a:spcAft>
                <a:spcPct val="0"/>
              </a:spcAft>
              <a:defRPr sz="2200" b="1" i="1">
                <a:solidFill>
                  <a:srgbClr val="FF0000"/>
                </a:solidFill>
                <a:latin typeface="Arial" charset="0"/>
                <a:cs typeface="Arial" charset="0"/>
              </a:defRPr>
            </a:lvl9pPr>
          </a:lstStyle>
          <a:p>
            <a:r>
              <a:rPr lang="en-US" sz="1100" b="0" dirty="0">
                <a:solidFill>
                  <a:srgbClr val="000000"/>
                </a:solidFill>
              </a:rPr>
              <a:t>Now you will read a list of issues in this election. Please pick the top THREE that will be most important to you when voting in the election for President, Senate and Congress this year.</a:t>
            </a:r>
          </a:p>
        </p:txBody>
      </p:sp>
      <p:sp>
        <p:nvSpPr>
          <p:cNvPr id="17" name="Text Box 45">
            <a:extLst>
              <a:ext uri="{FF2B5EF4-FFF2-40B4-BE49-F238E27FC236}">
                <a16:creationId xmlns:a16="http://schemas.microsoft.com/office/drawing/2014/main" id="{97CD976F-F4D3-4F85-B366-77179460CF67}"/>
              </a:ext>
            </a:extLst>
          </p:cNvPr>
          <p:cNvSpPr txBox="1">
            <a:spLocks noChangeArrowheads="1"/>
          </p:cNvSpPr>
          <p:nvPr/>
        </p:nvSpPr>
        <p:spPr bwMode="auto">
          <a:xfrm>
            <a:off x="1714649" y="1571690"/>
            <a:ext cx="5867400" cy="311254"/>
          </a:xfrm>
          <a:prstGeom prst="rect">
            <a:avLst/>
          </a:prstGeom>
          <a:solidFill>
            <a:schemeClr val="bg1"/>
          </a:solidFill>
          <a:ln w="9525" algn="ctr">
            <a:solidFill>
              <a:schemeClr val="tx1"/>
            </a:solidFill>
            <a:miter lim="800000"/>
            <a:headEnd/>
            <a:tailEnd/>
          </a:ln>
          <a:effectLst/>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0"/>
              </a:spcBef>
            </a:pPr>
            <a:r>
              <a:rPr lang="en-US" sz="2000" b="1" dirty="0">
                <a:solidFill>
                  <a:srgbClr val="000000"/>
                </a:solidFill>
                <a:latin typeface="Arial" panose="020B0604020202020204" pitchFamily="34" charset="0"/>
                <a:cs typeface="Arial" panose="020B0604020202020204" pitchFamily="34" charset="0"/>
              </a:rPr>
              <a:t>TOP ISSUES IN THE ELECTION CONTINUED</a:t>
            </a:r>
          </a:p>
        </p:txBody>
      </p:sp>
      <p:sp>
        <p:nvSpPr>
          <p:cNvPr id="39" name="Text Box 45">
            <a:extLst>
              <a:ext uri="{FF2B5EF4-FFF2-40B4-BE49-F238E27FC236}">
                <a16:creationId xmlns:a16="http://schemas.microsoft.com/office/drawing/2014/main" id="{1F90245B-E1E6-43DB-8B92-C5ED9E842E2B}"/>
              </a:ext>
            </a:extLst>
          </p:cNvPr>
          <p:cNvSpPr txBox="1">
            <a:spLocks noChangeArrowheads="1"/>
          </p:cNvSpPr>
          <p:nvPr/>
        </p:nvSpPr>
        <p:spPr bwMode="auto">
          <a:xfrm>
            <a:off x="2128232" y="1919016"/>
            <a:ext cx="4724395" cy="284144"/>
          </a:xfrm>
          <a:prstGeom prst="rect">
            <a:avLst/>
          </a:prstGeom>
          <a:solidFill>
            <a:schemeClr val="bg1">
              <a:lumMod val="85000"/>
            </a:schemeClr>
          </a:solidFill>
          <a:ln w="9525" algn="ctr">
            <a:solidFill>
              <a:schemeClr val="tx1"/>
            </a:solidFill>
            <a:miter lim="800000"/>
            <a:headEnd/>
            <a:tailEnd/>
          </a:ln>
          <a:effectLst/>
        </p:spPr>
        <p:txBody>
          <a:bodyPr wrap="square" lIns="0" tIns="0" rIns="0" bIns="0" anchor="ctr">
            <a:noAutofit/>
          </a:bodyPr>
          <a:lstStyle/>
          <a:p>
            <a:pPr algn="ctr">
              <a:spcBef>
                <a:spcPts val="0"/>
              </a:spcBef>
            </a:pPr>
            <a:r>
              <a:rPr lang="en-US" b="1" dirty="0">
                <a:solidFill>
                  <a:srgbClr val="000000"/>
                </a:solidFill>
                <a:latin typeface="Arial" panose="020B0604020202020204" pitchFamily="34" charset="0"/>
                <a:cs typeface="Arial" panose="020B0604020202020204" pitchFamily="34" charset="0"/>
              </a:rPr>
              <a:t>DISABILITY COMMUNITY</a:t>
            </a:r>
          </a:p>
        </p:txBody>
      </p:sp>
      <p:graphicFrame>
        <p:nvGraphicFramePr>
          <p:cNvPr id="107" name="Object 2" descr="Chart showing more top issues in the election broken down by disability status&#10;&#10;Immigration&#10;Total: 17&#10;Person w/ disability: 16&#10;Disability Community: 16&#10;Non Disability Community: 18&#10;&#10;Addressing racial inequality&#10;Total: 15&#10;Person w/ disability: 19&#10;Disability Community: 18&#10;Non Disability Community: 14&#10;&#10;Getting kids back to school&#10;Total: 10&#10;Person w/ disability: 10&#10;Disability Community: 10&#10;Non Disability Community: 10&#10;&#10;Education&#10;Total: 9&#10;Person w/ disability: 7&#10;Disability Community: 7&#10;Non Disability Community: 10&#10;&#10;Foreign relations&#10;Total: 7&#10;Person w/ disability: 5&#10;Disability Community: 5&#10;Non Disability Community: 8&#10;&#10;Affordable college and reducing student loan debt&#10;Total: 6&#10;Person w/ disability: 6&#10;Disability Community: 6&#10;Non Disability Community: 6"/>
          <p:cNvGraphicFramePr>
            <a:graphicFrameLocks noChangeAspect="1"/>
          </p:cNvGraphicFramePr>
          <p:nvPr>
            <p:extLst>
              <p:ext uri="{D42A27DB-BD31-4B8C-83A1-F6EECF244321}">
                <p14:modId xmlns:p14="http://schemas.microsoft.com/office/powerpoint/2010/main" val="2740881008"/>
              </p:ext>
            </p:extLst>
          </p:nvPr>
        </p:nvGraphicFramePr>
        <p:xfrm>
          <a:off x="66802" y="2203159"/>
          <a:ext cx="9077198" cy="4115767"/>
        </p:xfrm>
        <a:graphic>
          <a:graphicData uri="http://schemas.openxmlformats.org/drawingml/2006/chart">
            <c:chart xmlns:c="http://schemas.openxmlformats.org/drawingml/2006/chart" xmlns:r="http://schemas.openxmlformats.org/officeDocument/2006/relationships" r:id="rId5"/>
          </a:graphicData>
        </a:graphic>
      </p:graphicFrame>
      <p:sp>
        <p:nvSpPr>
          <p:cNvPr id="27" name="Slide Number Placeholder 1">
            <a:extLst>
              <a:ext uri="{FF2B5EF4-FFF2-40B4-BE49-F238E27FC236}">
                <a16:creationId xmlns:a16="http://schemas.microsoft.com/office/drawing/2014/main" id="{093E32C4-5AB2-41B5-B5B5-B1D6D4653E70}"/>
              </a:ext>
              <a:ext uri="{C183D7F6-B498-43B3-948B-1728B52AA6E4}">
                <adec:decorative xmlns:adec="http://schemas.microsoft.com/office/drawing/2017/decorative" val="1"/>
              </a:ext>
            </a:extLst>
          </p:cNvPr>
          <p:cNvSpPr>
            <a:spLocks noGrp="1"/>
          </p:cNvSpPr>
          <p:nvPr>
            <p:ph type="sldNum" sz="quarter" idx="12"/>
          </p:nvPr>
        </p:nvSpPr>
        <p:spPr>
          <a:xfrm>
            <a:off x="6791710" y="6462403"/>
            <a:ext cx="2133600" cy="365124"/>
          </a:xfrm>
        </p:spPr>
        <p:txBody>
          <a:bodyPr/>
          <a:lstStyle/>
          <a:p>
            <a:pPr>
              <a:defRPr/>
            </a:pPr>
            <a:fld id="{089398E2-BD8B-4C06-B949-5D11C3C3F6EB}" type="slidenum">
              <a:rPr lang="en-US" smtClean="0">
                <a:solidFill>
                  <a:srgbClr val="EEECE1"/>
                </a:solidFill>
              </a:rPr>
              <a:pPr>
                <a:defRPr/>
              </a:pPr>
              <a:t>5</a:t>
            </a:fld>
            <a:endParaRPr lang="en-US" dirty="0">
              <a:solidFill>
                <a:srgbClr val="EEECE1"/>
              </a:solidFill>
            </a:endParaRPr>
          </a:p>
        </p:txBody>
      </p:sp>
      <p:pic>
        <p:nvPicPr>
          <p:cNvPr id="29" name="Picture 2">
            <a:extLst>
              <a:ext uri="{FF2B5EF4-FFF2-40B4-BE49-F238E27FC236}">
                <a16:creationId xmlns:a16="http://schemas.microsoft.com/office/drawing/2014/main" id="{C9725F32-EADF-4C31-A70F-3ADA5150097C}"/>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66801" y="6485787"/>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7" name="Picture 2">
            <a:extLst>
              <a:ext uri="{FF2B5EF4-FFF2-40B4-BE49-F238E27FC236}">
                <a16:creationId xmlns:a16="http://schemas.microsoft.com/office/drawing/2014/main" id="{043CF649-2DD6-478B-91D4-C72D7E0F26F8}"/>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66801" y="6519118"/>
            <a:ext cx="2532523" cy="1359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 name="Picture 9">
            <a:extLst>
              <a:ext uri="{FF2B5EF4-FFF2-40B4-BE49-F238E27FC236}">
                <a16:creationId xmlns:a16="http://schemas.microsoft.com/office/drawing/2014/main" id="{DAE51138-09B8-460D-A007-3ABF416BFE27}"/>
              </a:ext>
              <a:ext uri="{C183D7F6-B498-43B3-948B-1728B52AA6E4}">
                <adec:decorative xmlns:adec="http://schemas.microsoft.com/office/drawing/2017/decorative" val="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273" r="86278" b="3273"/>
          <a:stretch/>
        </p:blipFill>
        <p:spPr bwMode="auto">
          <a:xfrm>
            <a:off x="111859" y="6498846"/>
            <a:ext cx="371901" cy="359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cxnSp>
        <p:nvCxnSpPr>
          <p:cNvPr id="32" name="Straight Connector 31">
            <a:extLst>
              <a:ext uri="{FF2B5EF4-FFF2-40B4-BE49-F238E27FC236}">
                <a16:creationId xmlns:a16="http://schemas.microsoft.com/office/drawing/2014/main" id="{BF3DE1A9-9E5D-4403-97CF-6500F468A5D1}"/>
              </a:ext>
              <a:ext uri="{C183D7F6-B498-43B3-948B-1728B52AA6E4}">
                <adec:decorative xmlns:adec="http://schemas.microsoft.com/office/drawing/2017/decorative" val="1"/>
              </a:ext>
            </a:extLst>
          </p:cNvPr>
          <p:cNvCxnSpPr>
            <a:cxnSpLocks/>
          </p:cNvCxnSpPr>
          <p:nvPr/>
        </p:nvCxnSpPr>
        <p:spPr>
          <a:xfrm>
            <a:off x="31242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sp>
        <p:nvSpPr>
          <p:cNvPr id="40" name="TextBox 39">
            <a:extLst>
              <a:ext uri="{FF2B5EF4-FFF2-40B4-BE49-F238E27FC236}">
                <a16:creationId xmlns:a16="http://schemas.microsoft.com/office/drawing/2014/main" id="{5CCC64A1-238B-4880-90B5-DA98645613E1}"/>
              </a:ext>
              <a:ext uri="{C183D7F6-B498-43B3-948B-1728B52AA6E4}">
                <adec:decorative xmlns:adec="http://schemas.microsoft.com/office/drawing/2017/decorative" val="1"/>
              </a:ext>
            </a:extLst>
          </p:cNvPr>
          <p:cNvSpPr txBox="1"/>
          <p:nvPr/>
        </p:nvSpPr>
        <p:spPr>
          <a:xfrm>
            <a:off x="3429000" y="6508794"/>
            <a:ext cx="5327278" cy="246221"/>
          </a:xfrm>
          <a:prstGeom prst="rect">
            <a:avLst/>
          </a:prstGeom>
          <a:solidFill>
            <a:schemeClr val="tx1"/>
          </a:solidFill>
        </p:spPr>
        <p:txBody>
          <a:bodyPr wrap="square" rtlCol="0">
            <a:spAutoFit/>
          </a:bodyPr>
          <a:lstStyle/>
          <a:p>
            <a:endParaRPr lang="en-US" sz="1000" b="1" i="1" dirty="0">
              <a:solidFill>
                <a:schemeClr val="lt1"/>
              </a:solidFill>
            </a:endParaRPr>
          </a:p>
        </p:txBody>
      </p:sp>
      <p:cxnSp>
        <p:nvCxnSpPr>
          <p:cNvPr id="42" name="Straight Connector 41">
            <a:extLst>
              <a:ext uri="{FF2B5EF4-FFF2-40B4-BE49-F238E27FC236}">
                <a16:creationId xmlns:a16="http://schemas.microsoft.com/office/drawing/2014/main" id="{993583B9-9244-437B-88BB-B3D39CD93115}"/>
              </a:ext>
              <a:ext uri="{C183D7F6-B498-43B3-948B-1728B52AA6E4}">
                <adec:decorative xmlns:adec="http://schemas.microsoft.com/office/drawing/2017/decorative" val="1"/>
              </a:ext>
            </a:extLst>
          </p:cNvPr>
          <p:cNvCxnSpPr>
            <a:cxnSpLocks/>
          </p:cNvCxnSpPr>
          <p:nvPr/>
        </p:nvCxnSpPr>
        <p:spPr>
          <a:xfrm>
            <a:off x="45720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3" name="Straight Connector 42">
            <a:extLst>
              <a:ext uri="{FF2B5EF4-FFF2-40B4-BE49-F238E27FC236}">
                <a16:creationId xmlns:a16="http://schemas.microsoft.com/office/drawing/2014/main" id="{DB3C1A1C-424C-4F6D-86AF-D151303493C9}"/>
              </a:ext>
              <a:ext uri="{C183D7F6-B498-43B3-948B-1728B52AA6E4}">
                <adec:decorative xmlns:adec="http://schemas.microsoft.com/office/drawing/2017/decorative" val="1"/>
              </a:ext>
            </a:extLst>
          </p:cNvPr>
          <p:cNvCxnSpPr>
            <a:cxnSpLocks/>
          </p:cNvCxnSpPr>
          <p:nvPr/>
        </p:nvCxnSpPr>
        <p:spPr>
          <a:xfrm>
            <a:off x="60960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83FC314A-1BEF-44D9-90B2-CB9974A85F8F}"/>
              </a:ext>
              <a:ext uri="{C183D7F6-B498-43B3-948B-1728B52AA6E4}">
                <adec:decorative xmlns:adec="http://schemas.microsoft.com/office/drawing/2017/decorative" val="1"/>
              </a:ext>
            </a:extLst>
          </p:cNvPr>
          <p:cNvCxnSpPr>
            <a:cxnSpLocks/>
          </p:cNvCxnSpPr>
          <p:nvPr/>
        </p:nvCxnSpPr>
        <p:spPr>
          <a:xfrm>
            <a:off x="16002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D5180F4A-570A-419A-AFAE-A64B47522D40}"/>
              </a:ext>
              <a:ext uri="{C183D7F6-B498-43B3-948B-1728B52AA6E4}">
                <adec:decorative xmlns:adec="http://schemas.microsoft.com/office/drawing/2017/decorative" val="1"/>
              </a:ext>
            </a:extLst>
          </p:cNvPr>
          <p:cNvCxnSpPr>
            <a:cxnSpLocks/>
          </p:cNvCxnSpPr>
          <p:nvPr/>
        </p:nvCxnSpPr>
        <p:spPr>
          <a:xfrm>
            <a:off x="7620000" y="2549409"/>
            <a:ext cx="0" cy="3769518"/>
          </a:xfrm>
          <a:prstGeom prst="line">
            <a:avLst/>
          </a:prstGeom>
          <a:ln w="12700">
            <a:solidFill>
              <a:schemeClr val="accent6">
                <a:lumMod val="10000"/>
              </a:schemeClr>
            </a:solidFill>
            <a:prstDash val="dash"/>
          </a:ln>
        </p:spPr>
        <p:style>
          <a:lnRef idx="2">
            <a:schemeClr val="accent1"/>
          </a:lnRef>
          <a:fillRef idx="0">
            <a:schemeClr val="accent1"/>
          </a:fillRef>
          <a:effectRef idx="1">
            <a:schemeClr val="accent1"/>
          </a:effectRef>
          <a:fontRef idx="minor">
            <a:schemeClr val="tx1"/>
          </a:fontRef>
        </p:style>
      </p:cxnSp>
      <p:sp>
        <p:nvSpPr>
          <p:cNvPr id="2" name="Oval 1">
            <a:extLst>
              <a:ext uri="{FF2B5EF4-FFF2-40B4-BE49-F238E27FC236}">
                <a16:creationId xmlns:a16="http://schemas.microsoft.com/office/drawing/2014/main" id="{6061BAAD-62A5-407E-B019-ECB58E37FB65}"/>
              </a:ext>
              <a:ext uri="{C183D7F6-B498-43B3-948B-1728B52AA6E4}">
                <adec:decorative xmlns:adec="http://schemas.microsoft.com/office/drawing/2017/decorative" val="1"/>
              </a:ext>
            </a:extLst>
          </p:cNvPr>
          <p:cNvSpPr/>
          <p:nvPr/>
        </p:nvSpPr>
        <p:spPr>
          <a:xfrm>
            <a:off x="1994549" y="3690684"/>
            <a:ext cx="811503" cy="463999"/>
          </a:xfrm>
          <a:prstGeom prst="ellipse">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317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FCEEE84-EBE4-B143-A719-4202C1D762C0}"/>
              </a:ext>
            </a:extLst>
          </p:cNvPr>
          <p:cNvSpPr>
            <a:spLocks noGrp="1"/>
          </p:cNvSpPr>
          <p:nvPr>
            <p:ph type="title" idx="4294967295"/>
          </p:nvPr>
        </p:nvSpPr>
        <p:spPr>
          <a:xfrm>
            <a:off x="76200" y="589277"/>
            <a:ext cx="8991600" cy="1325563"/>
          </a:xfrm>
          <a:prstGeom prst="rect">
            <a:avLst/>
          </a:prstGeom>
        </p:spPr>
        <p:txBody>
          <a:bodyPr/>
          <a:lstStyle/>
          <a:p>
            <a:pPr algn="l" rtl="0" fontAlgn="base"/>
            <a:r>
              <a:rPr lang="en-US" sz="2300" kern="1200" dirty="0">
                <a:solidFill>
                  <a:srgbClr val="000000"/>
                </a:solidFill>
                <a:effectLst/>
                <a:latin typeface="Franklin Gothic Demi Cond" panose="020B0603020102020204" pitchFamily="34" charset="0"/>
                <a:ea typeface="+mn-ea"/>
                <a:cs typeface="+mn-cs"/>
              </a:rPr>
              <a:t>Disapproval of Trump’s overall job performance is over twice the average among the disability community</a:t>
            </a:r>
            <a:endParaRPr lang="en-US" sz="2300" dirty="0">
              <a:effectLst/>
            </a:endParaRPr>
          </a:p>
        </p:txBody>
      </p:sp>
      <p:pic>
        <p:nvPicPr>
          <p:cNvPr id="31" name="Picture 2">
            <a:extLst>
              <a:ext uri="{FF2B5EF4-FFF2-40B4-BE49-F238E27FC236}">
                <a16:creationId xmlns:a16="http://schemas.microsoft.com/office/drawing/2014/main" id="{8F48E483-BDD1-44B3-937B-519F26D4B6C0}"/>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1960721" y="125713"/>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31" descr="Greenberg Research logo">
            <a:extLst>
              <a:ext uri="{FF2B5EF4-FFF2-40B4-BE49-F238E27FC236}">
                <a16:creationId xmlns:a16="http://schemas.microsoft.com/office/drawing/2014/main" id="{2A1E3C9E-0A13-479A-AE2C-7F9D93C056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890" y="177155"/>
            <a:ext cx="3090417" cy="18286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p:cNvSpPr>
            <a:spLocks noChangeArrowheads="1"/>
          </p:cNvSpPr>
          <p:nvPr/>
        </p:nvSpPr>
        <p:spPr bwMode="auto">
          <a:xfrm>
            <a:off x="102804" y="1305012"/>
            <a:ext cx="8991600" cy="204311"/>
          </a:xfrm>
          <a:prstGeom prst="roundRect">
            <a:avLst>
              <a:gd name="adj" fmla="val 16667"/>
            </a:avLst>
          </a:prstGeom>
          <a:solidFill>
            <a:schemeClr val="bg1">
              <a:lumMod val="75000"/>
            </a:schemeClr>
          </a:solidFill>
          <a:ln w="9525">
            <a:noFill/>
            <a:round/>
            <a:headEnd/>
            <a:tailEnd/>
          </a:ln>
          <a:effec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Do you approve or disapprove of the way Donald Trump is handling his job as President?</a:t>
            </a:r>
          </a:p>
        </p:txBody>
      </p:sp>
      <p:sp>
        <p:nvSpPr>
          <p:cNvPr id="27" name="Text Box 13">
            <a:extLst>
              <a:ext uri="{FF2B5EF4-FFF2-40B4-BE49-F238E27FC236}">
                <a16:creationId xmlns:a16="http://schemas.microsoft.com/office/drawing/2014/main" id="{05EC06C8-9EF6-408B-BB32-2940D9BB36B6}"/>
              </a:ext>
            </a:extLst>
          </p:cNvPr>
          <p:cNvSpPr txBox="1">
            <a:spLocks noChangeArrowheads="1"/>
          </p:cNvSpPr>
          <p:nvPr/>
        </p:nvSpPr>
        <p:spPr bwMode="auto">
          <a:xfrm>
            <a:off x="1260124" y="1576131"/>
            <a:ext cx="6623751" cy="307777"/>
          </a:xfrm>
          <a:prstGeom prst="rect">
            <a:avLst/>
          </a:prstGeom>
          <a:solidFill>
            <a:schemeClr val="bg1"/>
          </a:solidFill>
          <a:ln w="9525">
            <a:solidFill>
              <a:srgbClr val="000000"/>
            </a:solidFill>
            <a:miter lim="800000"/>
            <a:headEnd/>
            <a:tailEnd/>
          </a:ln>
          <a:effectLst/>
        </p:spPr>
        <p:txBody>
          <a:bodyPr wrap="square" lIns="0" tIns="0" rIns="0" bIns="0">
            <a:spAutoFit/>
          </a:bodyPr>
          <a:lstStyle>
            <a:lvl1pPr eaLnBrk="0" hangingPunct="0">
              <a:defRPr sz="1400" b="1">
                <a:solidFill>
                  <a:schemeClr val="bg1"/>
                </a:solidFill>
                <a:latin typeface="Arial" charset="0"/>
                <a:cs typeface="Arial" charset="0"/>
              </a:defRPr>
            </a:lvl1pPr>
            <a:lvl2pPr marL="37931725" indent="-37474525" eaLnBrk="0" hangingPunct="0">
              <a:defRPr sz="1400" b="1">
                <a:solidFill>
                  <a:schemeClr val="bg1"/>
                </a:solidFill>
                <a:latin typeface="Arial" charset="0"/>
                <a:cs typeface="Arial" charset="0"/>
              </a:defRPr>
            </a:lvl2pPr>
            <a:lvl3pPr eaLnBrk="0" hangingPunct="0">
              <a:defRPr sz="1400" b="1">
                <a:solidFill>
                  <a:schemeClr val="bg1"/>
                </a:solidFill>
                <a:latin typeface="Arial" charset="0"/>
                <a:cs typeface="Arial" charset="0"/>
              </a:defRPr>
            </a:lvl3pPr>
            <a:lvl4pPr eaLnBrk="0" hangingPunct="0">
              <a:defRPr sz="1400" b="1">
                <a:solidFill>
                  <a:schemeClr val="bg1"/>
                </a:solidFill>
                <a:latin typeface="Arial" charset="0"/>
                <a:cs typeface="Arial" charset="0"/>
              </a:defRPr>
            </a:lvl4pPr>
            <a:lvl5pPr eaLnBrk="0" hangingPunct="0">
              <a:defRPr sz="1400" b="1">
                <a:solidFill>
                  <a:schemeClr val="bg1"/>
                </a:solidFill>
                <a:latin typeface="Arial" charset="0"/>
                <a:cs typeface="Arial" charset="0"/>
              </a:defRPr>
            </a:lvl5pPr>
            <a:lvl6pPr marL="457200" eaLnBrk="0" fontAlgn="base" hangingPunct="0">
              <a:spcBef>
                <a:spcPct val="0"/>
              </a:spcBef>
              <a:spcAft>
                <a:spcPct val="0"/>
              </a:spcAft>
              <a:defRPr sz="1400" b="1">
                <a:solidFill>
                  <a:schemeClr val="bg1"/>
                </a:solidFill>
                <a:latin typeface="Arial" charset="0"/>
                <a:cs typeface="Arial" charset="0"/>
              </a:defRPr>
            </a:lvl6pPr>
            <a:lvl7pPr marL="914400" eaLnBrk="0" fontAlgn="base" hangingPunct="0">
              <a:spcBef>
                <a:spcPct val="0"/>
              </a:spcBef>
              <a:spcAft>
                <a:spcPct val="0"/>
              </a:spcAft>
              <a:defRPr sz="1400" b="1">
                <a:solidFill>
                  <a:schemeClr val="bg1"/>
                </a:solidFill>
                <a:latin typeface="Arial" charset="0"/>
                <a:cs typeface="Arial" charset="0"/>
              </a:defRPr>
            </a:lvl7pPr>
            <a:lvl8pPr marL="1371600" eaLnBrk="0" fontAlgn="base" hangingPunct="0">
              <a:spcBef>
                <a:spcPct val="0"/>
              </a:spcBef>
              <a:spcAft>
                <a:spcPct val="0"/>
              </a:spcAft>
              <a:defRPr sz="1400" b="1">
                <a:solidFill>
                  <a:schemeClr val="bg1"/>
                </a:solidFill>
                <a:latin typeface="Arial" charset="0"/>
                <a:cs typeface="Arial" charset="0"/>
              </a:defRPr>
            </a:lvl8pPr>
            <a:lvl9pPr marL="1828800" eaLnBrk="0" fontAlgn="base" hangingPunct="0">
              <a:spcBef>
                <a:spcPct val="0"/>
              </a:spcBef>
              <a:spcAft>
                <a:spcPct val="0"/>
              </a:spcAft>
              <a:defRPr sz="1400" b="1">
                <a:solidFill>
                  <a:schemeClr val="bg1"/>
                </a:solidFill>
                <a:latin typeface="Arial" charset="0"/>
                <a:cs typeface="Arial" charset="0"/>
              </a:defRPr>
            </a:lvl9pPr>
          </a:lstStyle>
          <a:p>
            <a:pPr algn="ctr" eaLnBrk="1" hangingPunct="1">
              <a:spcBef>
                <a:spcPct val="50000"/>
              </a:spcBef>
            </a:pPr>
            <a:r>
              <a:rPr lang="en-US" sz="2000" dirty="0">
                <a:solidFill>
                  <a:srgbClr val="E7E7E7">
                    <a:lumMod val="10000"/>
                  </a:srgbClr>
                </a:solidFill>
                <a:latin typeface="Arial" panose="020B0604020202020204" pitchFamily="34" charset="0"/>
                <a:cs typeface="Arial" panose="020B0604020202020204" pitchFamily="34" charset="0"/>
              </a:rPr>
              <a:t>TRUMP JOB APPROVAL</a:t>
            </a:r>
          </a:p>
        </p:txBody>
      </p:sp>
      <p:graphicFrame>
        <p:nvGraphicFramePr>
          <p:cNvPr id="6" name="Chart 5" descr="Trump job approval broken down by disability status&#10;&#10;Total&#10;Strong approve: 30&#10;Somewhat approve: 17&#10;Strong dissapprove: 44&#10;Somewhat dissapprove: 9&#10;Dissaproval +6&#10;&#10;Person with a disability&#10;Strong approve: 29&#10;Somewhat approve: 14&#10;Strong dissapprove: 48&#10;Somewhat dissapprove: 9&#10;Dissaproval +14&#10;&#10;Disability Community&#10;Strong approve: 28&#10;Somewhat approve: 14&#10;Strong dissapprove: 47&#10;Somewhat dissapprove: 11&#10;Dissaproval +16&#10;&#10;Non-disability community&#10;Strong approve: 31&#10;Somewhat approve: 18&#10;Strong dissapprove: 42&#10;Somewhat dissapprove: 9&#10;Dissaproval +2"/>
          <p:cNvGraphicFramePr/>
          <p:nvPr>
            <p:extLst>
              <p:ext uri="{D42A27DB-BD31-4B8C-83A1-F6EECF244321}">
                <p14:modId xmlns:p14="http://schemas.microsoft.com/office/powerpoint/2010/main" val="1516892684"/>
              </p:ext>
            </p:extLst>
          </p:nvPr>
        </p:nvGraphicFramePr>
        <p:xfrm>
          <a:off x="102804" y="1981200"/>
          <a:ext cx="8964996" cy="4368668"/>
        </p:xfrm>
        <a:graphic>
          <a:graphicData uri="http://schemas.openxmlformats.org/drawingml/2006/chart">
            <c:chart xmlns:c="http://schemas.openxmlformats.org/drawingml/2006/chart" xmlns:r="http://schemas.openxmlformats.org/officeDocument/2006/relationships" r:id="rId5"/>
          </a:graphicData>
        </a:graphic>
      </p:graphicFrame>
      <p:sp>
        <p:nvSpPr>
          <p:cNvPr id="2" name="Slide Number Placeholder 1">
            <a:extLst>
              <a:ext uri="{C183D7F6-B498-43B3-948B-1728B52AA6E4}">
                <adec:decorative xmlns:adec="http://schemas.microsoft.com/office/drawing/2017/decorative" val="1"/>
              </a:ext>
            </a:extLst>
          </p:cNvPr>
          <p:cNvSpPr>
            <a:spLocks noGrp="1"/>
          </p:cNvSpPr>
          <p:nvPr>
            <p:ph type="sldNum" sz="quarter" idx="12"/>
          </p:nvPr>
        </p:nvSpPr>
        <p:spPr/>
        <p:txBody>
          <a:bodyPr/>
          <a:lstStyle/>
          <a:p>
            <a:pPr>
              <a:defRPr/>
            </a:pPr>
            <a:fld id="{089398E2-BD8B-4C06-B949-5D11C3C3F6EB}" type="slidenum">
              <a:rPr lang="en-US" smtClean="0">
                <a:solidFill>
                  <a:srgbClr val="EEECE1"/>
                </a:solidFill>
              </a:rPr>
              <a:pPr>
                <a:defRPr/>
              </a:pPr>
              <a:t>6</a:t>
            </a:fld>
            <a:endParaRPr lang="en-US" dirty="0">
              <a:solidFill>
                <a:srgbClr val="EEECE1"/>
              </a:solidFill>
            </a:endParaRPr>
          </a:p>
        </p:txBody>
      </p:sp>
      <p:sp>
        <p:nvSpPr>
          <p:cNvPr id="12" name="Line 95">
            <a:extLst>
              <a:ext uri="{C183D7F6-B498-43B3-948B-1728B52AA6E4}">
                <adec:decorative xmlns:adec="http://schemas.microsoft.com/office/drawing/2017/decorative" val="1"/>
              </a:ext>
            </a:extLst>
          </p:cNvPr>
          <p:cNvSpPr>
            <a:spLocks noChangeShapeType="1"/>
          </p:cNvSpPr>
          <p:nvPr/>
        </p:nvSpPr>
        <p:spPr bwMode="auto">
          <a:xfrm>
            <a:off x="0" y="3962400"/>
            <a:ext cx="9144000" cy="0"/>
          </a:xfrm>
          <a:prstGeom prst="line">
            <a:avLst/>
          </a:prstGeom>
          <a:noFill/>
          <a:ln w="28575">
            <a:solidFill>
              <a:schemeClr val="accent6">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2200" i="1" dirty="0">
              <a:solidFill>
                <a:srgbClr val="FF0000"/>
              </a:solidFill>
            </a:endParaRPr>
          </a:p>
        </p:txBody>
      </p:sp>
      <p:cxnSp>
        <p:nvCxnSpPr>
          <p:cNvPr id="28" name="Straight Connector 27">
            <a:extLst>
              <a:ext uri="{FF2B5EF4-FFF2-40B4-BE49-F238E27FC236}">
                <a16:creationId xmlns:a16="http://schemas.microsoft.com/office/drawing/2014/main" id="{C4A90F8B-A4B4-4713-B9FA-1F2B54E062EC}"/>
              </a:ext>
              <a:ext uri="{C183D7F6-B498-43B3-948B-1728B52AA6E4}">
                <adec:decorative xmlns:adec="http://schemas.microsoft.com/office/drawing/2017/decorative" val="1"/>
              </a:ext>
            </a:extLst>
          </p:cNvPr>
          <p:cNvCxnSpPr>
            <a:cxnSpLocks/>
          </p:cNvCxnSpPr>
          <p:nvPr/>
        </p:nvCxnSpPr>
        <p:spPr bwMode="auto">
          <a:xfrm>
            <a:off x="4648200" y="2354433"/>
            <a:ext cx="0" cy="4042673"/>
          </a:xfrm>
          <a:prstGeom prst="line">
            <a:avLst/>
          </a:prstGeom>
          <a:noFill/>
          <a:ln w="19050" cap="flat" cmpd="sng" algn="ctr">
            <a:solidFill>
              <a:schemeClr val="tx1"/>
            </a:solidFill>
            <a:prstDash val="dash"/>
            <a:round/>
            <a:headEnd type="none" w="med" len="med"/>
            <a:tailEnd type="none" w="med" len="med"/>
          </a:ln>
          <a:effectLst/>
        </p:spPr>
      </p:cxnSp>
      <p:pic>
        <p:nvPicPr>
          <p:cNvPr id="33" name="Picture 32">
            <a:extLst>
              <a:ext uri="{FF2B5EF4-FFF2-40B4-BE49-F238E27FC236}">
                <a16:creationId xmlns:a16="http://schemas.microsoft.com/office/drawing/2014/main" id="{E980E38B-7B43-4E98-A312-A7B6263C0E2A}"/>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76200" y="6489947"/>
            <a:ext cx="2009775" cy="219075"/>
          </a:xfrm>
          <a:prstGeom prst="rect">
            <a:avLst/>
          </a:prstGeom>
        </p:spPr>
      </p:pic>
      <p:pic>
        <p:nvPicPr>
          <p:cNvPr id="34" name="Picture 9">
            <a:extLst>
              <a:ext uri="{FF2B5EF4-FFF2-40B4-BE49-F238E27FC236}">
                <a16:creationId xmlns:a16="http://schemas.microsoft.com/office/drawing/2014/main" id="{4CF07BE6-8C49-4B1B-937A-E3906ACE73C1}"/>
              </a:ext>
              <a:ext uri="{C183D7F6-B498-43B3-948B-1728B52AA6E4}">
                <adec:decorative xmlns:adec="http://schemas.microsoft.com/office/drawing/2017/decorative" val="1"/>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3273" r="86278" b="3273"/>
          <a:stretch/>
        </p:blipFill>
        <p:spPr bwMode="auto">
          <a:xfrm>
            <a:off x="76200" y="6435647"/>
            <a:ext cx="371901" cy="359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7" name="TextBox 36">
            <a:extLst>
              <a:ext uri="{FF2B5EF4-FFF2-40B4-BE49-F238E27FC236}">
                <a16:creationId xmlns:a16="http://schemas.microsoft.com/office/drawing/2014/main" id="{3C9BE0D5-7024-418E-B97A-2BCE243A2FED}"/>
              </a:ext>
              <a:ext uri="{C183D7F6-B498-43B3-948B-1728B52AA6E4}">
                <adec:decorative xmlns:adec="http://schemas.microsoft.com/office/drawing/2017/decorative" val="1"/>
              </a:ext>
            </a:extLst>
          </p:cNvPr>
          <p:cNvSpPr txBox="1"/>
          <p:nvPr/>
        </p:nvSpPr>
        <p:spPr>
          <a:xfrm>
            <a:off x="527055" y="6409827"/>
            <a:ext cx="4313357" cy="276999"/>
          </a:xfrm>
          <a:prstGeom prst="rect">
            <a:avLst/>
          </a:prstGeom>
          <a:solidFill>
            <a:schemeClr val="tx1"/>
          </a:solidFill>
        </p:spPr>
        <p:txBody>
          <a:bodyPr wrap="square" rtlCol="0">
            <a:spAutoFit/>
          </a:bodyPr>
          <a:lstStyle/>
          <a:p>
            <a:endParaRPr lang="en-US" sz="1200" i="1" dirty="0">
              <a:solidFill>
                <a:schemeClr val="lt1"/>
              </a:solidFill>
              <a:latin typeface="+mn-lt"/>
            </a:endParaRPr>
          </a:p>
        </p:txBody>
      </p:sp>
      <p:sp>
        <p:nvSpPr>
          <p:cNvPr id="24" name="Rectangle 23">
            <a:extLst>
              <a:ext uri="{FF2B5EF4-FFF2-40B4-BE49-F238E27FC236}">
                <a16:creationId xmlns:a16="http://schemas.microsoft.com/office/drawing/2014/main" id="{FEFE64C9-1456-4DCC-A67E-89B2B54E6A06}"/>
              </a:ext>
              <a:ext uri="{C183D7F6-B498-43B3-948B-1728B52AA6E4}">
                <adec:decorative xmlns:adec="http://schemas.microsoft.com/office/drawing/2017/decorative" val="1"/>
              </a:ext>
            </a:extLst>
          </p:cNvPr>
          <p:cNvSpPr/>
          <p:nvPr/>
        </p:nvSpPr>
        <p:spPr>
          <a:xfrm>
            <a:off x="278434" y="5420684"/>
            <a:ext cx="1920240" cy="3705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prstClr val="black"/>
                </a:solidFill>
                <a:latin typeface="+mj-lt"/>
                <a:cs typeface="Arial" panose="020B0604020202020204" pitchFamily="34" charset="0"/>
              </a:rPr>
              <a:t>Total </a:t>
            </a:r>
          </a:p>
        </p:txBody>
      </p:sp>
      <p:sp>
        <p:nvSpPr>
          <p:cNvPr id="50" name="Rectangle 49">
            <a:extLst>
              <a:ext uri="{FF2B5EF4-FFF2-40B4-BE49-F238E27FC236}">
                <a16:creationId xmlns:a16="http://schemas.microsoft.com/office/drawing/2014/main" id="{50AB250B-D6A0-4453-B27F-2FDEE9A00840}"/>
              </a:ext>
              <a:ext uri="{C183D7F6-B498-43B3-948B-1728B52AA6E4}">
                <adec:decorative xmlns:adec="http://schemas.microsoft.com/office/drawing/2017/decorative" val="1"/>
              </a:ext>
            </a:extLst>
          </p:cNvPr>
          <p:cNvSpPr/>
          <p:nvPr/>
        </p:nvSpPr>
        <p:spPr>
          <a:xfrm>
            <a:off x="4724019" y="5420684"/>
            <a:ext cx="1920240" cy="3705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prstClr val="black"/>
                </a:solidFill>
                <a:latin typeface="+mj-lt"/>
                <a:cs typeface="Arial" panose="020B0604020202020204" pitchFamily="34" charset="0"/>
              </a:rPr>
              <a:t>Disability Community </a:t>
            </a:r>
          </a:p>
        </p:txBody>
      </p:sp>
      <p:sp>
        <p:nvSpPr>
          <p:cNvPr id="51" name="Rectangle 50">
            <a:extLst>
              <a:ext uri="{FF2B5EF4-FFF2-40B4-BE49-F238E27FC236}">
                <a16:creationId xmlns:a16="http://schemas.microsoft.com/office/drawing/2014/main" id="{8FD3D58E-F120-4424-9DAF-DB4BAA5E9422}"/>
              </a:ext>
              <a:ext uri="{C183D7F6-B498-43B3-948B-1728B52AA6E4}">
                <adec:decorative xmlns:adec="http://schemas.microsoft.com/office/drawing/2017/decorative" val="1"/>
              </a:ext>
            </a:extLst>
          </p:cNvPr>
          <p:cNvSpPr/>
          <p:nvPr/>
        </p:nvSpPr>
        <p:spPr>
          <a:xfrm>
            <a:off x="2560320" y="5420684"/>
            <a:ext cx="1920240" cy="3705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prstClr val="black"/>
                </a:solidFill>
                <a:latin typeface="+mj-lt"/>
                <a:cs typeface="Arial" panose="020B0604020202020204" pitchFamily="34" charset="0"/>
              </a:rPr>
              <a:t>Person with a disability </a:t>
            </a:r>
          </a:p>
        </p:txBody>
      </p:sp>
      <p:sp>
        <p:nvSpPr>
          <p:cNvPr id="3" name="Rectangle 2">
            <a:extLst>
              <a:ext uri="{FF2B5EF4-FFF2-40B4-BE49-F238E27FC236}">
                <a16:creationId xmlns:a16="http://schemas.microsoft.com/office/drawing/2014/main" id="{03C6DE19-B425-4A3F-86FF-3B4DAC93CE1E}"/>
              </a:ext>
              <a:ext uri="{C183D7F6-B498-43B3-948B-1728B52AA6E4}">
                <adec:decorative xmlns:adec="http://schemas.microsoft.com/office/drawing/2017/decorative" val="1"/>
              </a:ext>
            </a:extLst>
          </p:cNvPr>
          <p:cNvSpPr/>
          <p:nvPr/>
        </p:nvSpPr>
        <p:spPr>
          <a:xfrm>
            <a:off x="6979919" y="5381652"/>
            <a:ext cx="2061265" cy="40954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prstClr val="black"/>
                </a:solidFill>
                <a:latin typeface="+mj-lt"/>
                <a:cs typeface="Arial" panose="020B0604020202020204" pitchFamily="34" charset="0"/>
              </a:rPr>
              <a:t>Non-disability Community</a:t>
            </a:r>
          </a:p>
        </p:txBody>
      </p:sp>
      <p:cxnSp>
        <p:nvCxnSpPr>
          <p:cNvPr id="35" name="Straight Connector 34">
            <a:extLst>
              <a:ext uri="{FF2B5EF4-FFF2-40B4-BE49-F238E27FC236}">
                <a16:creationId xmlns:a16="http://schemas.microsoft.com/office/drawing/2014/main" id="{FAA40938-809F-4A66-B3DD-0EB5F1CB6153}"/>
              </a:ext>
              <a:ext uri="{C183D7F6-B498-43B3-948B-1728B52AA6E4}">
                <adec:decorative xmlns:adec="http://schemas.microsoft.com/office/drawing/2017/decorative" val="1"/>
              </a:ext>
            </a:extLst>
          </p:cNvPr>
          <p:cNvCxnSpPr>
            <a:cxnSpLocks/>
          </p:cNvCxnSpPr>
          <p:nvPr/>
        </p:nvCxnSpPr>
        <p:spPr bwMode="auto">
          <a:xfrm>
            <a:off x="6781800" y="2354433"/>
            <a:ext cx="0" cy="4042673"/>
          </a:xfrm>
          <a:prstGeom prst="line">
            <a:avLst/>
          </a:prstGeom>
          <a:noFill/>
          <a:ln w="19050" cap="flat" cmpd="sng" algn="ctr">
            <a:solidFill>
              <a:schemeClr val="tx1"/>
            </a:solidFill>
            <a:prstDash val="dash"/>
            <a:round/>
            <a:headEnd type="none" w="med" len="med"/>
            <a:tailEnd type="none" w="med" len="med"/>
          </a:ln>
          <a:effectLst/>
        </p:spPr>
      </p:cxnSp>
      <p:cxnSp>
        <p:nvCxnSpPr>
          <p:cNvPr id="36" name="Straight Connector 35">
            <a:extLst>
              <a:ext uri="{FF2B5EF4-FFF2-40B4-BE49-F238E27FC236}">
                <a16:creationId xmlns:a16="http://schemas.microsoft.com/office/drawing/2014/main" id="{34EA4FA9-6AAD-447C-B5F5-D3D9B592E00E}"/>
              </a:ext>
              <a:ext uri="{C183D7F6-B498-43B3-948B-1728B52AA6E4}">
                <adec:decorative xmlns:adec="http://schemas.microsoft.com/office/drawing/2017/decorative" val="1"/>
              </a:ext>
            </a:extLst>
          </p:cNvPr>
          <p:cNvCxnSpPr>
            <a:cxnSpLocks/>
          </p:cNvCxnSpPr>
          <p:nvPr/>
        </p:nvCxnSpPr>
        <p:spPr bwMode="auto">
          <a:xfrm>
            <a:off x="2438400" y="2354433"/>
            <a:ext cx="0" cy="4041648"/>
          </a:xfrm>
          <a:prstGeom prst="line">
            <a:avLst/>
          </a:prstGeom>
          <a:noFill/>
          <a:ln w="19050" cap="flat" cmpd="sng" algn="ctr">
            <a:solidFill>
              <a:schemeClr val="tx1"/>
            </a:solidFill>
            <a:prstDash val="solid"/>
            <a:round/>
            <a:headEnd type="none" w="med" len="med"/>
            <a:tailEnd type="none" w="med" len="med"/>
          </a:ln>
          <a:effectLst/>
        </p:spPr>
      </p:cxnSp>
      <p:sp>
        <p:nvSpPr>
          <p:cNvPr id="4" name="AutoShape 7">
            <a:extLst>
              <a:ext uri="{FF2B5EF4-FFF2-40B4-BE49-F238E27FC236}">
                <a16:creationId xmlns:a16="http://schemas.microsoft.com/office/drawing/2014/main" id="{F92E0D6B-6803-45A5-AF36-19C20A5D89E6}"/>
              </a:ext>
              <a:ext uri="{C183D7F6-B498-43B3-948B-1728B52AA6E4}">
                <adec:decorative xmlns:adec="http://schemas.microsoft.com/office/drawing/2017/decorative" val="1"/>
              </a:ext>
            </a:extLst>
          </p:cNvPr>
          <p:cNvSpPr>
            <a:spLocks noChangeArrowheads="1"/>
          </p:cNvSpPr>
          <p:nvPr/>
        </p:nvSpPr>
        <p:spPr bwMode="auto">
          <a:xfrm>
            <a:off x="922337" y="2320716"/>
            <a:ext cx="754063" cy="340518"/>
          </a:xfrm>
          <a:prstGeom prst="roundRect">
            <a:avLst>
              <a:gd name="adj" fmla="val 16667"/>
            </a:avLst>
          </a:prstGeom>
          <a:solidFill>
            <a:srgbClr val="00153E"/>
          </a:solidFill>
          <a:ln>
            <a:noFill/>
          </a:ln>
        </p:spPr>
        <p:txBody>
          <a:bodyPr wrap="square" lIns="0" tIns="0" rIns="0" bIns="0" anchor="ctr">
            <a:spAutoFit/>
          </a:bodyPr>
          <a:lstStyle/>
          <a:p>
            <a:pPr algn="ctr"/>
            <a:r>
              <a:rPr lang="en-US" sz="2000" b="1" dirty="0">
                <a:solidFill>
                  <a:srgbClr val="FFFFFF"/>
                </a:solidFill>
                <a:latin typeface="Calibri"/>
              </a:rPr>
              <a:t>+6</a:t>
            </a:r>
          </a:p>
        </p:txBody>
      </p:sp>
      <p:sp>
        <p:nvSpPr>
          <p:cNvPr id="7" name="AutoShape 7">
            <a:extLst>
              <a:ext uri="{FF2B5EF4-FFF2-40B4-BE49-F238E27FC236}">
                <a16:creationId xmlns:a16="http://schemas.microsoft.com/office/drawing/2014/main" id="{E64E6166-2DB3-415A-AFD0-DD90020DADBE}"/>
              </a:ext>
              <a:ext uri="{C183D7F6-B498-43B3-948B-1728B52AA6E4}">
                <adec:decorative xmlns:adec="http://schemas.microsoft.com/office/drawing/2017/decorative" val="1"/>
              </a:ext>
            </a:extLst>
          </p:cNvPr>
          <p:cNvSpPr>
            <a:spLocks noChangeArrowheads="1"/>
          </p:cNvSpPr>
          <p:nvPr/>
        </p:nvSpPr>
        <p:spPr bwMode="auto">
          <a:xfrm>
            <a:off x="7551737" y="2320716"/>
            <a:ext cx="754063" cy="340518"/>
          </a:xfrm>
          <a:prstGeom prst="roundRect">
            <a:avLst>
              <a:gd name="adj" fmla="val 16667"/>
            </a:avLst>
          </a:prstGeom>
          <a:solidFill>
            <a:srgbClr val="00153E"/>
          </a:solidFill>
          <a:ln>
            <a:noFill/>
          </a:ln>
        </p:spPr>
        <p:txBody>
          <a:bodyPr wrap="square" lIns="0" tIns="0" rIns="0" bIns="0" anchor="ctr">
            <a:spAutoFit/>
          </a:bodyPr>
          <a:lstStyle/>
          <a:p>
            <a:pPr algn="ctr"/>
            <a:r>
              <a:rPr lang="en-US" sz="2000" b="1" dirty="0">
                <a:solidFill>
                  <a:srgbClr val="FFFFFF"/>
                </a:solidFill>
                <a:latin typeface="Calibri"/>
              </a:rPr>
              <a:t>+2</a:t>
            </a:r>
          </a:p>
        </p:txBody>
      </p:sp>
      <p:sp>
        <p:nvSpPr>
          <p:cNvPr id="8" name="AutoShape 7">
            <a:extLst>
              <a:ext uri="{FF2B5EF4-FFF2-40B4-BE49-F238E27FC236}">
                <a16:creationId xmlns:a16="http://schemas.microsoft.com/office/drawing/2014/main" id="{BE75BFE5-CCC8-4236-B9D0-09A0328193B1}"/>
              </a:ext>
              <a:ext uri="{C183D7F6-B498-43B3-948B-1728B52AA6E4}">
                <adec:decorative xmlns:adec="http://schemas.microsoft.com/office/drawing/2017/decorative" val="1"/>
              </a:ext>
            </a:extLst>
          </p:cNvPr>
          <p:cNvSpPr>
            <a:spLocks noChangeArrowheads="1"/>
          </p:cNvSpPr>
          <p:nvPr/>
        </p:nvSpPr>
        <p:spPr bwMode="auto">
          <a:xfrm>
            <a:off x="5341985" y="2320716"/>
            <a:ext cx="754015" cy="337965"/>
          </a:xfrm>
          <a:prstGeom prst="roundRect">
            <a:avLst>
              <a:gd name="adj" fmla="val 16667"/>
            </a:avLst>
          </a:prstGeom>
          <a:solidFill>
            <a:srgbClr val="00153E"/>
          </a:solidFill>
          <a:ln>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solidFill>
                  <a:srgbClr val="FFFFFF"/>
                </a:solidFill>
                <a:latin typeface="Calibri"/>
              </a:rPr>
              <a:t>+16</a:t>
            </a:r>
          </a:p>
        </p:txBody>
      </p:sp>
      <p:sp>
        <p:nvSpPr>
          <p:cNvPr id="9" name="AutoShape 7">
            <a:extLst>
              <a:ext uri="{FF2B5EF4-FFF2-40B4-BE49-F238E27FC236}">
                <a16:creationId xmlns:a16="http://schemas.microsoft.com/office/drawing/2014/main" id="{4EB8C85C-5BBA-41DA-8B0A-61B392EE1C73}"/>
              </a:ext>
              <a:ext uri="{C183D7F6-B498-43B3-948B-1728B52AA6E4}">
                <adec:decorative xmlns:adec="http://schemas.microsoft.com/office/drawing/2017/decorative" val="1"/>
              </a:ext>
            </a:extLst>
          </p:cNvPr>
          <p:cNvSpPr>
            <a:spLocks noChangeArrowheads="1"/>
          </p:cNvSpPr>
          <p:nvPr/>
        </p:nvSpPr>
        <p:spPr bwMode="auto">
          <a:xfrm>
            <a:off x="3048047" y="2320716"/>
            <a:ext cx="754015" cy="337965"/>
          </a:xfrm>
          <a:prstGeom prst="roundRect">
            <a:avLst>
              <a:gd name="adj" fmla="val 16667"/>
            </a:avLst>
          </a:prstGeom>
          <a:solidFill>
            <a:srgbClr val="00153E"/>
          </a:solidFill>
          <a:ln>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solidFill>
                  <a:srgbClr val="FFFFFF"/>
                </a:solidFill>
                <a:latin typeface="Calibri"/>
              </a:rPr>
              <a:t>+14</a:t>
            </a:r>
          </a:p>
        </p:txBody>
      </p:sp>
    </p:spTree>
    <p:extLst>
      <p:ext uri="{BB962C8B-B14F-4D97-AF65-F5344CB8AC3E}">
        <p14:creationId xmlns:p14="http://schemas.microsoft.com/office/powerpoint/2010/main" val="3009810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48D17905-5816-5142-B40B-4248074E295C}"/>
              </a:ext>
            </a:extLst>
          </p:cNvPr>
          <p:cNvSpPr>
            <a:spLocks noGrp="1"/>
          </p:cNvSpPr>
          <p:nvPr>
            <p:ph type="title" idx="4294967295"/>
          </p:nvPr>
        </p:nvSpPr>
        <p:spPr>
          <a:xfrm>
            <a:off x="68283" y="521987"/>
            <a:ext cx="7886700" cy="1325563"/>
          </a:xfrm>
          <a:prstGeom prst="rect">
            <a:avLst/>
          </a:prstGeom>
        </p:spPr>
        <p:txBody>
          <a:bodyPr/>
          <a:lstStyle/>
          <a:p>
            <a:pPr algn="l" rtl="0" fontAlgn="base"/>
            <a:r>
              <a:rPr lang="en-US" sz="2400" kern="1200" dirty="0">
                <a:solidFill>
                  <a:srgbClr val="000000"/>
                </a:solidFill>
                <a:effectLst/>
                <a:latin typeface="Franklin Gothic Demi Cond" panose="020B0603020102020204" pitchFamily="34" charset="0"/>
                <a:ea typeface="+mn-ea"/>
                <a:cs typeface="+mn-cs"/>
              </a:rPr>
              <a:t>Majority in the disability community “strongly disapprove” of Trump’s handling of the coronavirus outbreak</a:t>
            </a:r>
            <a:endParaRPr lang="en-US" dirty="0">
              <a:effectLst/>
            </a:endParaRPr>
          </a:p>
        </p:txBody>
      </p:sp>
      <p:pic>
        <p:nvPicPr>
          <p:cNvPr id="31" name="Picture 2">
            <a:extLst>
              <a:ext uri="{FF2B5EF4-FFF2-40B4-BE49-F238E27FC236}">
                <a16:creationId xmlns:a16="http://schemas.microsoft.com/office/drawing/2014/main" id="{8F48E483-BDD1-44B3-937B-519F26D4B6C0}"/>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1960721" y="125713"/>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2" name="Picture 31" descr="Greenberg Research logo">
            <a:extLst>
              <a:ext uri="{FF2B5EF4-FFF2-40B4-BE49-F238E27FC236}">
                <a16:creationId xmlns:a16="http://schemas.microsoft.com/office/drawing/2014/main" id="{2A1E3C9E-0A13-479A-AE2C-7F9D93C056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890" y="177155"/>
            <a:ext cx="3090417" cy="18286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p:cNvSpPr>
            <a:spLocks noChangeArrowheads="1"/>
          </p:cNvSpPr>
          <p:nvPr/>
        </p:nvSpPr>
        <p:spPr bwMode="auto">
          <a:xfrm>
            <a:off x="102804" y="1305012"/>
            <a:ext cx="8991600" cy="204311"/>
          </a:xfrm>
          <a:prstGeom prst="roundRect">
            <a:avLst>
              <a:gd name="adj" fmla="val 16667"/>
            </a:avLst>
          </a:prstGeom>
          <a:solidFill>
            <a:schemeClr val="bg1">
              <a:lumMod val="75000"/>
            </a:schemeClr>
          </a:solidFill>
          <a:ln w="9525">
            <a:noFill/>
            <a:round/>
            <a:headEnd/>
            <a:tailEnd/>
          </a:ln>
          <a:effectLst/>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200" i="1" dirty="0"/>
              <a:t>Do you approve or disapprove of the way Donald Trump is handling the Coronavirus outbreak?</a:t>
            </a:r>
          </a:p>
        </p:txBody>
      </p:sp>
      <p:sp>
        <p:nvSpPr>
          <p:cNvPr id="27" name="Text Box 13">
            <a:extLst>
              <a:ext uri="{FF2B5EF4-FFF2-40B4-BE49-F238E27FC236}">
                <a16:creationId xmlns:a16="http://schemas.microsoft.com/office/drawing/2014/main" id="{05EC06C8-9EF6-408B-BB32-2940D9BB36B6}"/>
              </a:ext>
            </a:extLst>
          </p:cNvPr>
          <p:cNvSpPr txBox="1">
            <a:spLocks noChangeArrowheads="1"/>
          </p:cNvSpPr>
          <p:nvPr/>
        </p:nvSpPr>
        <p:spPr bwMode="auto">
          <a:xfrm>
            <a:off x="1260124" y="1576131"/>
            <a:ext cx="6623751" cy="307777"/>
          </a:xfrm>
          <a:prstGeom prst="rect">
            <a:avLst/>
          </a:prstGeom>
          <a:solidFill>
            <a:schemeClr val="bg1"/>
          </a:solidFill>
          <a:ln w="9525">
            <a:solidFill>
              <a:srgbClr val="000000"/>
            </a:solidFill>
            <a:miter lim="800000"/>
            <a:headEnd/>
            <a:tailEnd/>
          </a:ln>
          <a:effectLst/>
        </p:spPr>
        <p:txBody>
          <a:bodyPr wrap="square" lIns="0" tIns="0" rIns="0" bIns="0">
            <a:spAutoFit/>
          </a:bodyPr>
          <a:lstStyle>
            <a:lvl1pPr eaLnBrk="0" hangingPunct="0">
              <a:defRPr sz="1400" b="1">
                <a:solidFill>
                  <a:schemeClr val="bg1"/>
                </a:solidFill>
                <a:latin typeface="Arial" charset="0"/>
                <a:cs typeface="Arial" charset="0"/>
              </a:defRPr>
            </a:lvl1pPr>
            <a:lvl2pPr marL="37931725" indent="-37474525" eaLnBrk="0" hangingPunct="0">
              <a:defRPr sz="1400" b="1">
                <a:solidFill>
                  <a:schemeClr val="bg1"/>
                </a:solidFill>
                <a:latin typeface="Arial" charset="0"/>
                <a:cs typeface="Arial" charset="0"/>
              </a:defRPr>
            </a:lvl2pPr>
            <a:lvl3pPr eaLnBrk="0" hangingPunct="0">
              <a:defRPr sz="1400" b="1">
                <a:solidFill>
                  <a:schemeClr val="bg1"/>
                </a:solidFill>
                <a:latin typeface="Arial" charset="0"/>
                <a:cs typeface="Arial" charset="0"/>
              </a:defRPr>
            </a:lvl3pPr>
            <a:lvl4pPr eaLnBrk="0" hangingPunct="0">
              <a:defRPr sz="1400" b="1">
                <a:solidFill>
                  <a:schemeClr val="bg1"/>
                </a:solidFill>
                <a:latin typeface="Arial" charset="0"/>
                <a:cs typeface="Arial" charset="0"/>
              </a:defRPr>
            </a:lvl4pPr>
            <a:lvl5pPr eaLnBrk="0" hangingPunct="0">
              <a:defRPr sz="1400" b="1">
                <a:solidFill>
                  <a:schemeClr val="bg1"/>
                </a:solidFill>
                <a:latin typeface="Arial" charset="0"/>
                <a:cs typeface="Arial" charset="0"/>
              </a:defRPr>
            </a:lvl5pPr>
            <a:lvl6pPr marL="457200" eaLnBrk="0" fontAlgn="base" hangingPunct="0">
              <a:spcBef>
                <a:spcPct val="0"/>
              </a:spcBef>
              <a:spcAft>
                <a:spcPct val="0"/>
              </a:spcAft>
              <a:defRPr sz="1400" b="1">
                <a:solidFill>
                  <a:schemeClr val="bg1"/>
                </a:solidFill>
                <a:latin typeface="Arial" charset="0"/>
                <a:cs typeface="Arial" charset="0"/>
              </a:defRPr>
            </a:lvl6pPr>
            <a:lvl7pPr marL="914400" eaLnBrk="0" fontAlgn="base" hangingPunct="0">
              <a:spcBef>
                <a:spcPct val="0"/>
              </a:spcBef>
              <a:spcAft>
                <a:spcPct val="0"/>
              </a:spcAft>
              <a:defRPr sz="1400" b="1">
                <a:solidFill>
                  <a:schemeClr val="bg1"/>
                </a:solidFill>
                <a:latin typeface="Arial" charset="0"/>
                <a:cs typeface="Arial" charset="0"/>
              </a:defRPr>
            </a:lvl7pPr>
            <a:lvl8pPr marL="1371600" eaLnBrk="0" fontAlgn="base" hangingPunct="0">
              <a:spcBef>
                <a:spcPct val="0"/>
              </a:spcBef>
              <a:spcAft>
                <a:spcPct val="0"/>
              </a:spcAft>
              <a:defRPr sz="1400" b="1">
                <a:solidFill>
                  <a:schemeClr val="bg1"/>
                </a:solidFill>
                <a:latin typeface="Arial" charset="0"/>
                <a:cs typeface="Arial" charset="0"/>
              </a:defRPr>
            </a:lvl8pPr>
            <a:lvl9pPr marL="1828800" eaLnBrk="0" fontAlgn="base" hangingPunct="0">
              <a:spcBef>
                <a:spcPct val="0"/>
              </a:spcBef>
              <a:spcAft>
                <a:spcPct val="0"/>
              </a:spcAft>
              <a:defRPr sz="1400" b="1">
                <a:solidFill>
                  <a:schemeClr val="bg1"/>
                </a:solidFill>
                <a:latin typeface="Arial" charset="0"/>
                <a:cs typeface="Arial" charset="0"/>
              </a:defRPr>
            </a:lvl9pPr>
          </a:lstStyle>
          <a:p>
            <a:pPr algn="ctr" eaLnBrk="1" hangingPunct="1">
              <a:spcBef>
                <a:spcPct val="50000"/>
              </a:spcBef>
            </a:pPr>
            <a:r>
              <a:rPr lang="en-US" sz="2000" dirty="0">
                <a:solidFill>
                  <a:srgbClr val="E7E7E7">
                    <a:lumMod val="10000"/>
                  </a:srgbClr>
                </a:solidFill>
                <a:latin typeface="Arial" panose="020B0604020202020204" pitchFamily="34" charset="0"/>
                <a:cs typeface="Arial" panose="020B0604020202020204" pitchFamily="34" charset="0"/>
              </a:rPr>
              <a:t>TRUMP COVID JOB APPROVAL</a:t>
            </a:r>
          </a:p>
        </p:txBody>
      </p:sp>
      <p:graphicFrame>
        <p:nvGraphicFramePr>
          <p:cNvPr id="6" name="Chart 5" descr="Trump job approval on COVID broken down by disability status&#10;&#10;Total&#10;Strong approve: 25&#10;Somewhat approve: 19&#10;Strong dissapprove: 45&#10;Somewhat dissapprove: 11&#10;Dissaproval +12&#10;&#10;Person with a disability&#10;Strong approve: 23&#10;Somewhat approve: 15&#10;Strong dissapprove: 51&#10;Somewhat dissapprove: 11&#10;Dissaproval +24&#10;&#10;Disability Community&#10;Strong approve: 23&#10;Somewhat approve: 14&#10;Strong dissapprove: 51&#10;Somewhat dissapprove: 12&#10;Dissaproval +26&#10;&#10;Non-disability community&#10;Strong approve: 26&#10;Somewhat approve: 22&#10;Strong dissapprove: 43&#10;Somewhat dissapprove: 9&#10;Dissaproval +4"/>
          <p:cNvGraphicFramePr/>
          <p:nvPr>
            <p:extLst>
              <p:ext uri="{D42A27DB-BD31-4B8C-83A1-F6EECF244321}">
                <p14:modId xmlns:p14="http://schemas.microsoft.com/office/powerpoint/2010/main" val="1049248570"/>
              </p:ext>
            </p:extLst>
          </p:nvPr>
        </p:nvGraphicFramePr>
        <p:xfrm>
          <a:off x="102804" y="1981200"/>
          <a:ext cx="8964996" cy="4368668"/>
        </p:xfrm>
        <a:graphic>
          <a:graphicData uri="http://schemas.openxmlformats.org/drawingml/2006/chart">
            <c:chart xmlns:c="http://schemas.openxmlformats.org/drawingml/2006/chart" xmlns:r="http://schemas.openxmlformats.org/officeDocument/2006/relationships" r:id="rId5"/>
          </a:graphicData>
        </a:graphic>
      </p:graphicFrame>
      <p:sp>
        <p:nvSpPr>
          <p:cNvPr id="2" name="Slide Number Placeholder 1"/>
          <p:cNvSpPr>
            <a:spLocks noGrp="1"/>
          </p:cNvSpPr>
          <p:nvPr>
            <p:ph type="sldNum" sz="quarter" idx="12"/>
          </p:nvPr>
        </p:nvSpPr>
        <p:spPr/>
        <p:txBody>
          <a:bodyPr/>
          <a:lstStyle/>
          <a:p>
            <a:pPr>
              <a:defRPr/>
            </a:pPr>
            <a:fld id="{089398E2-BD8B-4C06-B949-5D11C3C3F6EB}" type="slidenum">
              <a:rPr lang="en-US" smtClean="0">
                <a:solidFill>
                  <a:srgbClr val="EEECE1"/>
                </a:solidFill>
              </a:rPr>
              <a:pPr>
                <a:defRPr/>
              </a:pPr>
              <a:t>7</a:t>
            </a:fld>
            <a:endParaRPr lang="en-US" dirty="0">
              <a:solidFill>
                <a:srgbClr val="EEECE1"/>
              </a:solidFill>
            </a:endParaRPr>
          </a:p>
        </p:txBody>
      </p:sp>
      <p:sp>
        <p:nvSpPr>
          <p:cNvPr id="12" name="Line 95">
            <a:extLst>
              <a:ext uri="{C183D7F6-B498-43B3-948B-1728B52AA6E4}">
                <adec:decorative xmlns:adec="http://schemas.microsoft.com/office/drawing/2017/decorative" val="1"/>
              </a:ext>
            </a:extLst>
          </p:cNvPr>
          <p:cNvSpPr>
            <a:spLocks noChangeShapeType="1"/>
          </p:cNvSpPr>
          <p:nvPr/>
        </p:nvSpPr>
        <p:spPr bwMode="auto">
          <a:xfrm>
            <a:off x="0" y="3962400"/>
            <a:ext cx="9144000" cy="0"/>
          </a:xfrm>
          <a:prstGeom prst="line">
            <a:avLst/>
          </a:prstGeom>
          <a:noFill/>
          <a:ln w="28575">
            <a:solidFill>
              <a:schemeClr val="accent6">
                <a:lumMod val="1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0" tIns="0" rIns="0" bIns="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sz="2200" b="1" i="1" dirty="0">
              <a:solidFill>
                <a:srgbClr val="FF0000"/>
              </a:solidFill>
            </a:endParaRPr>
          </a:p>
        </p:txBody>
      </p:sp>
      <p:cxnSp>
        <p:nvCxnSpPr>
          <p:cNvPr id="28" name="Straight Connector 27">
            <a:extLst>
              <a:ext uri="{FF2B5EF4-FFF2-40B4-BE49-F238E27FC236}">
                <a16:creationId xmlns:a16="http://schemas.microsoft.com/office/drawing/2014/main" id="{C4A90F8B-A4B4-4713-B9FA-1F2B54E062EC}"/>
              </a:ext>
              <a:ext uri="{C183D7F6-B498-43B3-948B-1728B52AA6E4}">
                <adec:decorative xmlns:adec="http://schemas.microsoft.com/office/drawing/2017/decorative" val="1"/>
              </a:ext>
            </a:extLst>
          </p:cNvPr>
          <p:cNvCxnSpPr>
            <a:cxnSpLocks/>
          </p:cNvCxnSpPr>
          <p:nvPr/>
        </p:nvCxnSpPr>
        <p:spPr bwMode="auto">
          <a:xfrm>
            <a:off x="4648200" y="2354433"/>
            <a:ext cx="0" cy="4042673"/>
          </a:xfrm>
          <a:prstGeom prst="line">
            <a:avLst/>
          </a:prstGeom>
          <a:noFill/>
          <a:ln w="19050" cap="flat" cmpd="sng" algn="ctr">
            <a:solidFill>
              <a:schemeClr val="tx1"/>
            </a:solidFill>
            <a:prstDash val="dash"/>
            <a:round/>
            <a:headEnd type="none" w="med" len="med"/>
            <a:tailEnd type="none" w="med" len="med"/>
          </a:ln>
          <a:effectLst/>
        </p:spPr>
      </p:cxnSp>
      <p:pic>
        <p:nvPicPr>
          <p:cNvPr id="33" name="Picture 32">
            <a:extLst>
              <a:ext uri="{FF2B5EF4-FFF2-40B4-BE49-F238E27FC236}">
                <a16:creationId xmlns:a16="http://schemas.microsoft.com/office/drawing/2014/main" id="{E980E38B-7B43-4E98-A312-A7B6263C0E2A}"/>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76200" y="6489947"/>
            <a:ext cx="2009775" cy="219075"/>
          </a:xfrm>
          <a:prstGeom prst="rect">
            <a:avLst/>
          </a:prstGeom>
        </p:spPr>
      </p:pic>
      <p:pic>
        <p:nvPicPr>
          <p:cNvPr id="34" name="Picture 9">
            <a:extLst>
              <a:ext uri="{FF2B5EF4-FFF2-40B4-BE49-F238E27FC236}">
                <a16:creationId xmlns:a16="http://schemas.microsoft.com/office/drawing/2014/main" id="{4CF07BE6-8C49-4B1B-937A-E3906ACE73C1}"/>
              </a:ext>
              <a:ext uri="{C183D7F6-B498-43B3-948B-1728B52AA6E4}">
                <adec:decorative xmlns:adec="http://schemas.microsoft.com/office/drawing/2017/decorative" val="1"/>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3273" r="86278" b="3273"/>
          <a:stretch/>
        </p:blipFill>
        <p:spPr bwMode="auto">
          <a:xfrm>
            <a:off x="76200" y="6435647"/>
            <a:ext cx="371901" cy="359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7" name="TextBox 36">
            <a:extLst>
              <a:ext uri="{FF2B5EF4-FFF2-40B4-BE49-F238E27FC236}">
                <a16:creationId xmlns:a16="http://schemas.microsoft.com/office/drawing/2014/main" id="{3C9BE0D5-7024-418E-B97A-2BCE243A2FED}"/>
              </a:ext>
              <a:ext uri="{C183D7F6-B498-43B3-948B-1728B52AA6E4}">
                <adec:decorative xmlns:adec="http://schemas.microsoft.com/office/drawing/2017/decorative" val="1"/>
              </a:ext>
            </a:extLst>
          </p:cNvPr>
          <p:cNvSpPr txBox="1"/>
          <p:nvPr/>
        </p:nvSpPr>
        <p:spPr>
          <a:xfrm>
            <a:off x="527055" y="6409827"/>
            <a:ext cx="4313357" cy="276999"/>
          </a:xfrm>
          <a:prstGeom prst="rect">
            <a:avLst/>
          </a:prstGeom>
          <a:solidFill>
            <a:schemeClr val="tx1"/>
          </a:solidFill>
        </p:spPr>
        <p:txBody>
          <a:bodyPr wrap="square" rtlCol="0">
            <a:spAutoFit/>
          </a:bodyPr>
          <a:lstStyle/>
          <a:p>
            <a:endParaRPr lang="en-US" sz="1200" i="1" dirty="0">
              <a:solidFill>
                <a:schemeClr val="lt1"/>
              </a:solidFill>
              <a:latin typeface="+mn-lt"/>
            </a:endParaRPr>
          </a:p>
        </p:txBody>
      </p:sp>
      <p:sp>
        <p:nvSpPr>
          <p:cNvPr id="24" name="Rectangle 23">
            <a:extLst>
              <a:ext uri="{FF2B5EF4-FFF2-40B4-BE49-F238E27FC236}">
                <a16:creationId xmlns:a16="http://schemas.microsoft.com/office/drawing/2014/main" id="{FEFE64C9-1456-4DCC-A67E-89B2B54E6A06}"/>
              </a:ext>
              <a:ext uri="{C183D7F6-B498-43B3-948B-1728B52AA6E4}">
                <adec:decorative xmlns:adec="http://schemas.microsoft.com/office/drawing/2017/decorative" val="1"/>
              </a:ext>
            </a:extLst>
          </p:cNvPr>
          <p:cNvSpPr/>
          <p:nvPr/>
        </p:nvSpPr>
        <p:spPr>
          <a:xfrm>
            <a:off x="278434" y="5420685"/>
            <a:ext cx="1920240" cy="3705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prstClr val="black"/>
                </a:solidFill>
                <a:latin typeface="+mj-lt"/>
                <a:cs typeface="Arial" panose="020B0604020202020204" pitchFamily="34" charset="0"/>
              </a:rPr>
              <a:t>Total </a:t>
            </a:r>
          </a:p>
        </p:txBody>
      </p:sp>
      <p:sp>
        <p:nvSpPr>
          <p:cNvPr id="50" name="Rectangle 49">
            <a:extLst>
              <a:ext uri="{FF2B5EF4-FFF2-40B4-BE49-F238E27FC236}">
                <a16:creationId xmlns:a16="http://schemas.microsoft.com/office/drawing/2014/main" id="{50AB250B-D6A0-4453-B27F-2FDEE9A00840}"/>
              </a:ext>
              <a:ext uri="{C183D7F6-B498-43B3-948B-1728B52AA6E4}">
                <adec:decorative xmlns:adec="http://schemas.microsoft.com/office/drawing/2017/decorative" val="1"/>
              </a:ext>
            </a:extLst>
          </p:cNvPr>
          <p:cNvSpPr/>
          <p:nvPr/>
        </p:nvSpPr>
        <p:spPr>
          <a:xfrm>
            <a:off x="4747353" y="5420685"/>
            <a:ext cx="1920240" cy="3705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prstClr val="black"/>
                </a:solidFill>
                <a:latin typeface="+mj-lt"/>
                <a:cs typeface="Arial" panose="020B0604020202020204" pitchFamily="34" charset="0"/>
              </a:rPr>
              <a:t>Disability Community </a:t>
            </a:r>
          </a:p>
        </p:txBody>
      </p:sp>
      <p:sp>
        <p:nvSpPr>
          <p:cNvPr id="51" name="Rectangle 50">
            <a:extLst>
              <a:ext uri="{FF2B5EF4-FFF2-40B4-BE49-F238E27FC236}">
                <a16:creationId xmlns:a16="http://schemas.microsoft.com/office/drawing/2014/main" id="{8FD3D58E-F120-4424-9DAF-DB4BAA5E9422}"/>
              </a:ext>
              <a:ext uri="{C183D7F6-B498-43B3-948B-1728B52AA6E4}">
                <adec:decorative xmlns:adec="http://schemas.microsoft.com/office/drawing/2017/decorative" val="1"/>
              </a:ext>
            </a:extLst>
          </p:cNvPr>
          <p:cNvSpPr/>
          <p:nvPr/>
        </p:nvSpPr>
        <p:spPr>
          <a:xfrm>
            <a:off x="2541205" y="5420685"/>
            <a:ext cx="1920240" cy="3705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prstClr val="black"/>
                </a:solidFill>
                <a:latin typeface="+mj-lt"/>
                <a:cs typeface="Arial" panose="020B0604020202020204" pitchFamily="34" charset="0"/>
              </a:rPr>
              <a:t>Person with a disability </a:t>
            </a:r>
          </a:p>
        </p:txBody>
      </p:sp>
      <p:sp>
        <p:nvSpPr>
          <p:cNvPr id="3" name="Rectangle 2">
            <a:extLst>
              <a:ext uri="{FF2B5EF4-FFF2-40B4-BE49-F238E27FC236}">
                <a16:creationId xmlns:a16="http://schemas.microsoft.com/office/drawing/2014/main" id="{03C6DE19-B425-4A3F-86FF-3B4DAC93CE1E}"/>
              </a:ext>
              <a:ext uri="{C183D7F6-B498-43B3-948B-1728B52AA6E4}">
                <adec:decorative xmlns:adec="http://schemas.microsoft.com/office/drawing/2017/decorative" val="1"/>
              </a:ext>
            </a:extLst>
          </p:cNvPr>
          <p:cNvSpPr/>
          <p:nvPr/>
        </p:nvSpPr>
        <p:spPr>
          <a:xfrm>
            <a:off x="6979920" y="5420685"/>
            <a:ext cx="1920240" cy="370515"/>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prstClr val="black"/>
                </a:solidFill>
                <a:latin typeface="+mj-lt"/>
                <a:cs typeface="Arial" panose="020B0604020202020204" pitchFamily="34" charset="0"/>
              </a:rPr>
              <a:t>Non-disability Community</a:t>
            </a:r>
          </a:p>
        </p:txBody>
      </p:sp>
      <p:cxnSp>
        <p:nvCxnSpPr>
          <p:cNvPr id="35" name="Straight Connector 34">
            <a:extLst>
              <a:ext uri="{FF2B5EF4-FFF2-40B4-BE49-F238E27FC236}">
                <a16:creationId xmlns:a16="http://schemas.microsoft.com/office/drawing/2014/main" id="{FAA40938-809F-4A66-B3DD-0EB5F1CB6153}"/>
              </a:ext>
              <a:ext uri="{C183D7F6-B498-43B3-948B-1728B52AA6E4}">
                <adec:decorative xmlns:adec="http://schemas.microsoft.com/office/drawing/2017/decorative" val="1"/>
              </a:ext>
            </a:extLst>
          </p:cNvPr>
          <p:cNvCxnSpPr>
            <a:cxnSpLocks/>
          </p:cNvCxnSpPr>
          <p:nvPr/>
        </p:nvCxnSpPr>
        <p:spPr bwMode="auto">
          <a:xfrm>
            <a:off x="6781800" y="2354433"/>
            <a:ext cx="0" cy="4042673"/>
          </a:xfrm>
          <a:prstGeom prst="line">
            <a:avLst/>
          </a:prstGeom>
          <a:noFill/>
          <a:ln w="19050" cap="flat" cmpd="sng" algn="ctr">
            <a:solidFill>
              <a:schemeClr val="tx1"/>
            </a:solidFill>
            <a:prstDash val="dash"/>
            <a:round/>
            <a:headEnd type="none" w="med" len="med"/>
            <a:tailEnd type="none" w="med" len="med"/>
          </a:ln>
          <a:effectLst/>
        </p:spPr>
      </p:cxnSp>
      <p:cxnSp>
        <p:nvCxnSpPr>
          <p:cNvPr id="36" name="Straight Connector 35">
            <a:extLst>
              <a:ext uri="{FF2B5EF4-FFF2-40B4-BE49-F238E27FC236}">
                <a16:creationId xmlns:a16="http://schemas.microsoft.com/office/drawing/2014/main" id="{34EA4FA9-6AAD-447C-B5F5-D3D9B592E00E}"/>
              </a:ext>
              <a:ext uri="{C183D7F6-B498-43B3-948B-1728B52AA6E4}">
                <adec:decorative xmlns:adec="http://schemas.microsoft.com/office/drawing/2017/decorative" val="1"/>
              </a:ext>
            </a:extLst>
          </p:cNvPr>
          <p:cNvCxnSpPr>
            <a:cxnSpLocks/>
          </p:cNvCxnSpPr>
          <p:nvPr/>
        </p:nvCxnSpPr>
        <p:spPr bwMode="auto">
          <a:xfrm>
            <a:off x="2438400" y="2354433"/>
            <a:ext cx="0" cy="4041648"/>
          </a:xfrm>
          <a:prstGeom prst="line">
            <a:avLst/>
          </a:prstGeom>
          <a:noFill/>
          <a:ln w="19050" cap="flat" cmpd="sng" algn="ctr">
            <a:solidFill>
              <a:schemeClr val="tx1"/>
            </a:solidFill>
            <a:prstDash val="solid"/>
            <a:round/>
            <a:headEnd type="none" w="med" len="med"/>
            <a:tailEnd type="none" w="med" len="med"/>
          </a:ln>
          <a:effectLst/>
        </p:spPr>
      </p:cxnSp>
      <p:sp>
        <p:nvSpPr>
          <p:cNvPr id="4" name="AutoShape 7">
            <a:extLst>
              <a:ext uri="{FF2B5EF4-FFF2-40B4-BE49-F238E27FC236}">
                <a16:creationId xmlns:a16="http://schemas.microsoft.com/office/drawing/2014/main" id="{F92E0D6B-6803-45A5-AF36-19C20A5D89E6}"/>
              </a:ext>
              <a:ext uri="{C183D7F6-B498-43B3-948B-1728B52AA6E4}">
                <adec:decorative xmlns:adec="http://schemas.microsoft.com/office/drawing/2017/decorative" val="1"/>
              </a:ext>
            </a:extLst>
          </p:cNvPr>
          <p:cNvSpPr>
            <a:spLocks noChangeArrowheads="1"/>
          </p:cNvSpPr>
          <p:nvPr/>
        </p:nvSpPr>
        <p:spPr bwMode="auto">
          <a:xfrm>
            <a:off x="922337" y="2335188"/>
            <a:ext cx="754063" cy="306467"/>
          </a:xfrm>
          <a:prstGeom prst="roundRect">
            <a:avLst>
              <a:gd name="adj" fmla="val 16667"/>
            </a:avLst>
          </a:prstGeom>
          <a:solidFill>
            <a:srgbClr val="00153E"/>
          </a:solidFill>
          <a:ln>
            <a:noFill/>
          </a:ln>
        </p:spPr>
        <p:txBody>
          <a:bodyPr wrap="square" lIns="0" tIns="0" rIns="0" bIns="0" anchor="ctr">
            <a:spAutoFit/>
          </a:bodyPr>
          <a:lstStyle/>
          <a:p>
            <a:pPr algn="ctr"/>
            <a:r>
              <a:rPr lang="en-US" b="1" dirty="0">
                <a:solidFill>
                  <a:srgbClr val="FFFFFF"/>
                </a:solidFill>
                <a:latin typeface="Calibri"/>
              </a:rPr>
              <a:t>+12</a:t>
            </a:r>
          </a:p>
        </p:txBody>
      </p:sp>
      <p:sp>
        <p:nvSpPr>
          <p:cNvPr id="7" name="AutoShape 7">
            <a:extLst>
              <a:ext uri="{FF2B5EF4-FFF2-40B4-BE49-F238E27FC236}">
                <a16:creationId xmlns:a16="http://schemas.microsoft.com/office/drawing/2014/main" id="{E64E6166-2DB3-415A-AFD0-DD90020DADBE}"/>
              </a:ext>
              <a:ext uri="{C183D7F6-B498-43B3-948B-1728B52AA6E4}">
                <adec:decorative xmlns:adec="http://schemas.microsoft.com/office/drawing/2017/decorative" val="1"/>
              </a:ext>
            </a:extLst>
          </p:cNvPr>
          <p:cNvSpPr>
            <a:spLocks noChangeArrowheads="1"/>
          </p:cNvSpPr>
          <p:nvPr/>
        </p:nvSpPr>
        <p:spPr bwMode="auto">
          <a:xfrm>
            <a:off x="7547769" y="2335188"/>
            <a:ext cx="754063" cy="306467"/>
          </a:xfrm>
          <a:prstGeom prst="roundRect">
            <a:avLst>
              <a:gd name="adj" fmla="val 16667"/>
            </a:avLst>
          </a:prstGeom>
          <a:solidFill>
            <a:srgbClr val="00153E"/>
          </a:solidFill>
          <a:ln>
            <a:noFill/>
          </a:ln>
        </p:spPr>
        <p:txBody>
          <a:bodyPr wrap="square" lIns="0" tIns="0" rIns="0" bIns="0" anchor="ctr">
            <a:spAutoFit/>
          </a:bodyPr>
          <a:lstStyle/>
          <a:p>
            <a:pPr algn="ctr"/>
            <a:r>
              <a:rPr lang="en-US" b="1" dirty="0">
                <a:solidFill>
                  <a:srgbClr val="FFFFFF"/>
                </a:solidFill>
                <a:latin typeface="Calibri"/>
              </a:rPr>
              <a:t>+4</a:t>
            </a:r>
          </a:p>
        </p:txBody>
      </p:sp>
      <p:sp>
        <p:nvSpPr>
          <p:cNvPr id="8" name="AutoShape 7">
            <a:extLst>
              <a:ext uri="{FF2B5EF4-FFF2-40B4-BE49-F238E27FC236}">
                <a16:creationId xmlns:a16="http://schemas.microsoft.com/office/drawing/2014/main" id="{BE75BFE5-CCC8-4236-B9D0-09A0328193B1}"/>
              </a:ext>
              <a:ext uri="{C183D7F6-B498-43B3-948B-1728B52AA6E4}">
                <adec:decorative xmlns:adec="http://schemas.microsoft.com/office/drawing/2017/decorative" val="1"/>
              </a:ext>
            </a:extLst>
          </p:cNvPr>
          <p:cNvSpPr>
            <a:spLocks noChangeArrowheads="1"/>
          </p:cNvSpPr>
          <p:nvPr/>
        </p:nvSpPr>
        <p:spPr bwMode="auto">
          <a:xfrm>
            <a:off x="5341985" y="2335188"/>
            <a:ext cx="754015" cy="306467"/>
          </a:xfrm>
          <a:prstGeom prst="roundRect">
            <a:avLst>
              <a:gd name="adj" fmla="val 16667"/>
            </a:avLst>
          </a:prstGeom>
          <a:solidFill>
            <a:srgbClr val="00153E"/>
          </a:solidFill>
          <a:ln>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FFFFFF"/>
                </a:solidFill>
                <a:latin typeface="Calibri"/>
              </a:rPr>
              <a:t>+26</a:t>
            </a:r>
          </a:p>
        </p:txBody>
      </p:sp>
      <p:sp>
        <p:nvSpPr>
          <p:cNvPr id="9" name="AutoShape 7">
            <a:extLst>
              <a:ext uri="{FF2B5EF4-FFF2-40B4-BE49-F238E27FC236}">
                <a16:creationId xmlns:a16="http://schemas.microsoft.com/office/drawing/2014/main" id="{4EB8C85C-5BBA-41DA-8B0A-61B392EE1C73}"/>
              </a:ext>
              <a:ext uri="{C183D7F6-B498-43B3-948B-1728B52AA6E4}">
                <adec:decorative xmlns:adec="http://schemas.microsoft.com/office/drawing/2017/decorative" val="1"/>
              </a:ext>
            </a:extLst>
          </p:cNvPr>
          <p:cNvSpPr>
            <a:spLocks noChangeArrowheads="1"/>
          </p:cNvSpPr>
          <p:nvPr/>
        </p:nvSpPr>
        <p:spPr bwMode="auto">
          <a:xfrm>
            <a:off x="3048047" y="2335188"/>
            <a:ext cx="754015" cy="306467"/>
          </a:xfrm>
          <a:prstGeom prst="roundRect">
            <a:avLst>
              <a:gd name="adj" fmla="val 16667"/>
            </a:avLst>
          </a:prstGeom>
          <a:solidFill>
            <a:srgbClr val="00153E"/>
          </a:solidFill>
          <a:ln>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solidFill>
                  <a:srgbClr val="FFFFFF"/>
                </a:solidFill>
                <a:latin typeface="Calibri"/>
              </a:rPr>
              <a:t>+24</a:t>
            </a:r>
          </a:p>
        </p:txBody>
      </p:sp>
    </p:spTree>
    <p:extLst>
      <p:ext uri="{BB962C8B-B14F-4D97-AF65-F5344CB8AC3E}">
        <p14:creationId xmlns:p14="http://schemas.microsoft.com/office/powerpoint/2010/main" val="123853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03B2AB5-A278-744C-B81D-2BC6F82F841F}"/>
              </a:ext>
            </a:extLst>
          </p:cNvPr>
          <p:cNvSpPr>
            <a:spLocks noGrp="1"/>
          </p:cNvSpPr>
          <p:nvPr>
            <p:ph type="title" idx="4294967295"/>
          </p:nvPr>
        </p:nvSpPr>
        <p:spPr>
          <a:xfrm>
            <a:off x="38099" y="517947"/>
            <a:ext cx="8877291" cy="1325563"/>
          </a:xfrm>
          <a:prstGeom prst="rect">
            <a:avLst/>
          </a:prstGeom>
        </p:spPr>
        <p:txBody>
          <a:bodyPr/>
          <a:lstStyle/>
          <a:p>
            <a:pPr algn="l" rtl="0" fontAlgn="base"/>
            <a:r>
              <a:rPr lang="en-US" sz="2400" dirty="0">
                <a:solidFill>
                  <a:srgbClr val="000000"/>
                </a:solidFill>
                <a:effectLst/>
                <a:latin typeface="Franklin Gothic Demi Cond" panose="020B0603020102020204" pitchFamily="34" charset="0"/>
                <a:ea typeface="+mn-ea"/>
                <a:cs typeface="+mn-cs"/>
              </a:rPr>
              <a:t>Strong Democratic lead in Presidential and House vote across </a:t>
            </a:r>
            <a:br>
              <a:rPr lang="en-US" sz="2400" dirty="0">
                <a:solidFill>
                  <a:srgbClr val="000000"/>
                </a:solidFill>
                <a:effectLst/>
                <a:latin typeface="Franklin Gothic Demi Cond" panose="020B0603020102020204" pitchFamily="34" charset="0"/>
                <a:ea typeface="+mn-ea"/>
                <a:cs typeface="+mn-cs"/>
              </a:rPr>
            </a:br>
            <a:r>
              <a:rPr lang="en-US" sz="2400" dirty="0">
                <a:solidFill>
                  <a:srgbClr val="000000"/>
                </a:solidFill>
                <a:effectLst/>
                <a:latin typeface="Franklin Gothic Demi Cond" panose="020B0603020102020204" pitchFamily="34" charset="0"/>
                <a:ea typeface="+mn-ea"/>
                <a:cs typeface="+mn-cs"/>
              </a:rPr>
              <a:t>the disability community   </a:t>
            </a:r>
            <a:endParaRPr lang="en-US" dirty="0">
              <a:effectLst/>
            </a:endParaRPr>
          </a:p>
        </p:txBody>
      </p:sp>
      <p:pic>
        <p:nvPicPr>
          <p:cNvPr id="24" name="Picture 2">
            <a:extLst>
              <a:ext uri="{FF2B5EF4-FFF2-40B4-BE49-F238E27FC236}">
                <a16:creationId xmlns:a16="http://schemas.microsoft.com/office/drawing/2014/main" id="{889A2422-9C28-4F30-B03A-0C504EED636C}"/>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71368"/>
          <a:stretch/>
        </p:blipFill>
        <p:spPr bwMode="auto">
          <a:xfrm>
            <a:off x="1960721" y="125713"/>
            <a:ext cx="5322811" cy="2857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24" descr="Greenberg Research logo">
            <a:extLst>
              <a:ext uri="{FF2B5EF4-FFF2-40B4-BE49-F238E27FC236}">
                <a16:creationId xmlns:a16="http://schemas.microsoft.com/office/drawing/2014/main" id="{7A11E567-3D30-4961-97DD-CD3391DD9F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4890" y="177155"/>
            <a:ext cx="3090417" cy="182865"/>
          </a:xfrm>
          <a:prstGeom prst="rect">
            <a:avLst/>
          </a:prstGeom>
          <a:noFill/>
          <a:extLst>
            <a:ext uri="{909E8E84-426E-40DD-AFC4-6F175D3DCCD1}">
              <a14:hiddenFill xmlns:a14="http://schemas.microsoft.com/office/drawing/2010/main">
                <a:solidFill>
                  <a:srgbClr val="FFFFFF"/>
                </a:solidFill>
              </a14:hiddenFill>
            </a:ext>
          </a:extLst>
        </p:spPr>
      </p:pic>
      <p:sp>
        <p:nvSpPr>
          <p:cNvPr id="18" name="Text Box 45">
            <a:extLst>
              <a:ext uri="{FF2B5EF4-FFF2-40B4-BE49-F238E27FC236}">
                <a16:creationId xmlns:a16="http://schemas.microsoft.com/office/drawing/2014/main" id="{A55A7DE0-C262-4EEC-A306-905A51D9FC53}"/>
              </a:ext>
            </a:extLst>
          </p:cNvPr>
          <p:cNvSpPr txBox="1">
            <a:spLocks noChangeArrowheads="1"/>
          </p:cNvSpPr>
          <p:nvPr/>
        </p:nvSpPr>
        <p:spPr bwMode="auto">
          <a:xfrm>
            <a:off x="1594115" y="1284923"/>
            <a:ext cx="5867400" cy="315277"/>
          </a:xfrm>
          <a:prstGeom prst="rect">
            <a:avLst/>
          </a:prstGeom>
          <a:solidFill>
            <a:schemeClr val="bg1"/>
          </a:solidFill>
          <a:ln w="9525" algn="ctr">
            <a:solidFill>
              <a:schemeClr val="tx1"/>
            </a:solidFill>
            <a:miter lim="800000"/>
            <a:headEnd/>
            <a:tailEnd/>
          </a:ln>
          <a:effectLst/>
        </p:spPr>
        <p:txBody>
          <a:bodyPr wrap="square" lIns="0" tIns="0" rIns="0" bIns="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spcBef>
                <a:spcPts val="0"/>
              </a:spcBef>
            </a:pPr>
            <a:r>
              <a:rPr lang="en-US" sz="2000" b="1" dirty="0">
                <a:solidFill>
                  <a:srgbClr val="000000"/>
                </a:solidFill>
                <a:latin typeface="Arial" panose="020B0604020202020204" pitchFamily="34" charset="0"/>
                <a:cs typeface="Arial" panose="020B0604020202020204" pitchFamily="34" charset="0"/>
              </a:rPr>
              <a:t>PRESIDENTIAL &amp;CONGRESSIONAL BALLOTS</a:t>
            </a:r>
          </a:p>
        </p:txBody>
      </p:sp>
      <p:sp>
        <p:nvSpPr>
          <p:cNvPr id="20" name="Text Box 45">
            <a:extLst>
              <a:ext uri="{FF2B5EF4-FFF2-40B4-BE49-F238E27FC236}">
                <a16:creationId xmlns:a16="http://schemas.microsoft.com/office/drawing/2014/main" id="{DEF247B2-10EA-4C09-8BE0-2D58C1A65276}"/>
              </a:ext>
            </a:extLst>
          </p:cNvPr>
          <p:cNvSpPr txBox="1">
            <a:spLocks noChangeArrowheads="1"/>
          </p:cNvSpPr>
          <p:nvPr/>
        </p:nvSpPr>
        <p:spPr bwMode="auto">
          <a:xfrm>
            <a:off x="2209802" y="1620856"/>
            <a:ext cx="4724395" cy="284144"/>
          </a:xfrm>
          <a:prstGeom prst="rect">
            <a:avLst/>
          </a:prstGeom>
          <a:solidFill>
            <a:schemeClr val="bg1">
              <a:lumMod val="85000"/>
            </a:schemeClr>
          </a:solidFill>
          <a:ln w="9525" algn="ctr">
            <a:solidFill>
              <a:schemeClr val="tx1"/>
            </a:solidFill>
            <a:miter lim="800000"/>
            <a:headEnd/>
            <a:tailEnd/>
          </a:ln>
          <a:effectLst/>
        </p:spPr>
        <p:txBody>
          <a:bodyPr wrap="square" lIns="0" tIns="0" rIns="0" bIns="0" anchor="ctr">
            <a:noAutofit/>
          </a:bodyPr>
          <a:lstStyle/>
          <a:p>
            <a:pPr algn="ctr">
              <a:spcBef>
                <a:spcPts val="0"/>
              </a:spcBef>
            </a:pPr>
            <a:r>
              <a:rPr lang="en-US" b="1" dirty="0">
                <a:solidFill>
                  <a:srgbClr val="000000"/>
                </a:solidFill>
                <a:latin typeface="Arial" panose="020B0604020202020204" pitchFamily="34" charset="0"/>
                <a:cs typeface="Arial" panose="020B0604020202020204" pitchFamily="34" charset="0"/>
              </a:rPr>
              <a:t>BATTLEGROUND</a:t>
            </a:r>
          </a:p>
        </p:txBody>
      </p:sp>
      <p:graphicFrame>
        <p:nvGraphicFramePr>
          <p:cNvPr id="4" name="Object 2" descr="Chart showing presidential and congressional ballot results broken down by disability&#10;&#10;Presidential Vote&#10;Person with Disability: 60 Biden, 35 Trump, 1 undecided, +25 biden&#10;Disability community: 60 Biden, 35 Trump, 1 undecided, +25 biden&#10;Non-Disability Community: 51 Biden, 45 Trump, 1 undecided, +6 biden&#10;&#10;Generic Congressional Vote&#10;Person with Disability: 56 Democrat, 36 Republican, 3 undecided, +20 Democrat&#10;Disability Community: 56 Democrat, 36 Republican, 3 undecided, +20 Democrat&#10;Non Disability Community: 46 Democrat, 46 Republican, 2 undecided"/>
          <p:cNvGraphicFramePr>
            <a:graphicFrameLocks noChangeAspect="1"/>
          </p:cNvGraphicFramePr>
          <p:nvPr>
            <p:extLst>
              <p:ext uri="{D42A27DB-BD31-4B8C-83A1-F6EECF244321}">
                <p14:modId xmlns:p14="http://schemas.microsoft.com/office/powerpoint/2010/main" val="1703427976"/>
              </p:ext>
            </p:extLst>
          </p:nvPr>
        </p:nvGraphicFramePr>
        <p:xfrm>
          <a:off x="0" y="1559561"/>
          <a:ext cx="9144000" cy="4780279"/>
        </p:xfrm>
        <a:graphic>
          <a:graphicData uri="http://schemas.openxmlformats.org/drawingml/2006/chart">
            <c:chart xmlns:c="http://schemas.openxmlformats.org/drawingml/2006/chart" xmlns:r="http://schemas.openxmlformats.org/officeDocument/2006/relationships" r:id="rId5"/>
          </a:graphicData>
        </a:graphic>
      </p:graphicFrame>
      <p:sp>
        <p:nvSpPr>
          <p:cNvPr id="2" name="Slide Number Placeholder 1"/>
          <p:cNvSpPr>
            <a:spLocks noGrp="1"/>
          </p:cNvSpPr>
          <p:nvPr>
            <p:ph type="sldNum" sz="quarter" idx="12"/>
          </p:nvPr>
        </p:nvSpPr>
        <p:spPr/>
        <p:txBody>
          <a:bodyPr/>
          <a:lstStyle/>
          <a:p>
            <a:pPr>
              <a:defRPr/>
            </a:pPr>
            <a:fld id="{089398E2-BD8B-4C06-B949-5D11C3C3F6EB}" type="slidenum">
              <a:rPr lang="en-US" smtClean="0">
                <a:solidFill>
                  <a:srgbClr val="EEECE1"/>
                </a:solidFill>
              </a:rPr>
              <a:pPr>
                <a:defRPr/>
              </a:pPr>
              <a:t>8</a:t>
            </a:fld>
            <a:endParaRPr lang="en-US" dirty="0">
              <a:solidFill>
                <a:srgbClr val="EEECE1"/>
              </a:solidFill>
            </a:endParaRPr>
          </a:p>
        </p:txBody>
      </p:sp>
      <p:sp>
        <p:nvSpPr>
          <p:cNvPr id="27" name="Line 11">
            <a:extLst>
              <a:ext uri="{FF2B5EF4-FFF2-40B4-BE49-F238E27FC236}">
                <a16:creationId xmlns:a16="http://schemas.microsoft.com/office/drawing/2014/main" id="{C95212B7-D96D-465D-BB34-B4BE47078A47}"/>
              </a:ext>
              <a:ext uri="{C183D7F6-B498-43B3-948B-1728B52AA6E4}">
                <adec:decorative xmlns:adec="http://schemas.microsoft.com/office/drawing/2017/decorative" val="1"/>
              </a:ext>
            </a:extLst>
          </p:cNvPr>
          <p:cNvSpPr>
            <a:spLocks noChangeShapeType="1"/>
          </p:cNvSpPr>
          <p:nvPr/>
        </p:nvSpPr>
        <p:spPr bwMode="auto">
          <a:xfrm flipH="1">
            <a:off x="3064890" y="2326453"/>
            <a:ext cx="0" cy="3953577"/>
          </a:xfrm>
          <a:prstGeom prst="line">
            <a:avLst/>
          </a:prstGeom>
          <a:ln w="9525" cap="flat" cmpd="sng" algn="ctr">
            <a:solidFill>
              <a:schemeClr val="dk1"/>
            </a:solidFill>
            <a:prstDash val="dash"/>
            <a:round/>
            <a:headEnd type="none" w="med" len="med"/>
            <a:tailEnd type="none"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wrap="square" lIns="0" tIns="0" rIns="0" bIns="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5" name="Line 11">
            <a:extLst>
              <a:ext uri="{FF2B5EF4-FFF2-40B4-BE49-F238E27FC236}">
                <a16:creationId xmlns:a16="http://schemas.microsoft.com/office/drawing/2014/main" id="{433F97CA-E19C-4A96-96EB-2DC568FB04E6}"/>
              </a:ext>
              <a:ext uri="{C183D7F6-B498-43B3-948B-1728B52AA6E4}">
                <adec:decorative xmlns:adec="http://schemas.microsoft.com/office/drawing/2017/decorative" val="1"/>
              </a:ext>
            </a:extLst>
          </p:cNvPr>
          <p:cNvSpPr>
            <a:spLocks noChangeShapeType="1"/>
          </p:cNvSpPr>
          <p:nvPr/>
        </p:nvSpPr>
        <p:spPr bwMode="auto">
          <a:xfrm flipH="1">
            <a:off x="6138480" y="2326453"/>
            <a:ext cx="0" cy="3953577"/>
          </a:xfrm>
          <a:prstGeom prst="line">
            <a:avLst/>
          </a:prstGeom>
          <a:ln w="9525" cap="flat" cmpd="sng" algn="ctr">
            <a:solidFill>
              <a:schemeClr val="dk1"/>
            </a:solidFill>
            <a:prstDash val="dash"/>
            <a:round/>
            <a:headEnd type="none" w="med" len="med"/>
            <a:tailEnd type="none"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wrap="square" lIns="0" tIns="0" rIns="0" bIns="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6" name="Line 11">
            <a:extLst>
              <a:ext uri="{FF2B5EF4-FFF2-40B4-BE49-F238E27FC236}">
                <a16:creationId xmlns:a16="http://schemas.microsoft.com/office/drawing/2014/main" id="{3FAE17B3-3E08-4177-A26F-53FD046BFAE1}"/>
              </a:ext>
              <a:ext uri="{C183D7F6-B498-43B3-948B-1728B52AA6E4}">
                <adec:decorative xmlns:adec="http://schemas.microsoft.com/office/drawing/2017/decorative" val="1"/>
              </a:ext>
            </a:extLst>
          </p:cNvPr>
          <p:cNvSpPr>
            <a:spLocks noChangeShapeType="1"/>
          </p:cNvSpPr>
          <p:nvPr/>
        </p:nvSpPr>
        <p:spPr bwMode="auto">
          <a:xfrm flipH="1">
            <a:off x="7620000" y="2361471"/>
            <a:ext cx="0" cy="3953577"/>
          </a:xfrm>
          <a:prstGeom prst="line">
            <a:avLst/>
          </a:prstGeom>
          <a:ln w="9525" cap="flat" cmpd="sng" algn="ctr">
            <a:solidFill>
              <a:schemeClr val="dk1"/>
            </a:solidFill>
            <a:prstDash val="dash"/>
            <a:round/>
            <a:headEnd type="none" w="med" len="med"/>
            <a:tailEnd type="none"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wrap="square" lIns="0" tIns="0" rIns="0" bIns="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pic>
        <p:nvPicPr>
          <p:cNvPr id="19" name="Picture 9">
            <a:extLst>
              <a:ext uri="{FF2B5EF4-FFF2-40B4-BE49-F238E27FC236}">
                <a16:creationId xmlns:a16="http://schemas.microsoft.com/office/drawing/2014/main" id="{93E9F184-6F2A-46B5-BF9C-DD2E217E8327}"/>
              </a:ext>
              <a:ext uri="{C183D7F6-B498-43B3-948B-1728B52AA6E4}">
                <adec:decorative xmlns:adec="http://schemas.microsoft.com/office/drawing/2017/decorative" val="1"/>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3273" r="86278" b="3273"/>
          <a:stretch/>
        </p:blipFill>
        <p:spPr bwMode="auto">
          <a:xfrm>
            <a:off x="152400" y="6435647"/>
            <a:ext cx="371901" cy="35915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6" name="AutoShape 7">
            <a:extLst>
              <a:ext uri="{FF2B5EF4-FFF2-40B4-BE49-F238E27FC236}">
                <a16:creationId xmlns:a16="http://schemas.microsoft.com/office/drawing/2014/main" id="{2B164DC2-5DD3-4930-B59E-BD95065A3375}"/>
              </a:ext>
              <a:ext uri="{C183D7F6-B498-43B3-948B-1728B52AA6E4}">
                <adec:decorative xmlns:adec="http://schemas.microsoft.com/office/drawing/2017/decorative" val="1"/>
              </a:ext>
            </a:extLst>
          </p:cNvPr>
          <p:cNvSpPr>
            <a:spLocks noChangeArrowheads="1"/>
          </p:cNvSpPr>
          <p:nvPr/>
        </p:nvSpPr>
        <p:spPr bwMode="auto">
          <a:xfrm>
            <a:off x="1960721" y="2326453"/>
            <a:ext cx="754063" cy="340518"/>
          </a:xfrm>
          <a:prstGeom prst="roundRect">
            <a:avLst>
              <a:gd name="adj" fmla="val 16667"/>
            </a:avLst>
          </a:prstGeom>
          <a:solidFill>
            <a:srgbClr val="00153E"/>
          </a:solidFill>
          <a:ln>
            <a:noFill/>
          </a:ln>
        </p:spPr>
        <p:txBody>
          <a:bodyPr wrap="square" lIns="0" tIns="0" rIns="0" bIns="0" anchor="ctr">
            <a:spAutoFit/>
          </a:bodyPr>
          <a:lstStyle/>
          <a:p>
            <a:pPr algn="ctr"/>
            <a:r>
              <a:rPr lang="en-US" sz="2000" b="1" dirty="0">
                <a:solidFill>
                  <a:srgbClr val="FFFFFF"/>
                </a:solidFill>
                <a:latin typeface="Calibri"/>
              </a:rPr>
              <a:t>+25</a:t>
            </a:r>
          </a:p>
        </p:txBody>
      </p:sp>
      <p:sp>
        <p:nvSpPr>
          <p:cNvPr id="14" name="AutoShape 7">
            <a:extLst>
              <a:ext uri="{FF2B5EF4-FFF2-40B4-BE49-F238E27FC236}">
                <a16:creationId xmlns:a16="http://schemas.microsoft.com/office/drawing/2014/main" id="{25D4DB4C-5B68-49B3-84BA-006CFB1E146B}"/>
              </a:ext>
              <a:ext uri="{C183D7F6-B498-43B3-948B-1728B52AA6E4}">
                <adec:decorative xmlns:adec="http://schemas.microsoft.com/office/drawing/2017/decorative" val="1"/>
              </a:ext>
            </a:extLst>
          </p:cNvPr>
          <p:cNvSpPr>
            <a:spLocks noChangeArrowheads="1"/>
          </p:cNvSpPr>
          <p:nvPr/>
        </p:nvSpPr>
        <p:spPr bwMode="auto">
          <a:xfrm>
            <a:off x="385589" y="2326453"/>
            <a:ext cx="754015" cy="337965"/>
          </a:xfrm>
          <a:prstGeom prst="roundRect">
            <a:avLst>
              <a:gd name="adj" fmla="val 16667"/>
            </a:avLst>
          </a:prstGeom>
          <a:solidFill>
            <a:srgbClr val="00153E"/>
          </a:solidFill>
          <a:ln>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solidFill>
                  <a:srgbClr val="FFFFFF"/>
                </a:solidFill>
                <a:latin typeface="Calibri"/>
              </a:rPr>
              <a:t>+25</a:t>
            </a:r>
          </a:p>
        </p:txBody>
      </p:sp>
      <p:sp>
        <p:nvSpPr>
          <p:cNvPr id="16" name="AutoShape 7">
            <a:extLst>
              <a:ext uri="{FF2B5EF4-FFF2-40B4-BE49-F238E27FC236}">
                <a16:creationId xmlns:a16="http://schemas.microsoft.com/office/drawing/2014/main" id="{25B0568B-970E-474B-B6CB-C9AD080B3F63}"/>
              </a:ext>
              <a:ext uri="{C183D7F6-B498-43B3-948B-1728B52AA6E4}">
                <adec:decorative xmlns:adec="http://schemas.microsoft.com/office/drawing/2017/decorative" val="1"/>
              </a:ext>
            </a:extLst>
          </p:cNvPr>
          <p:cNvSpPr>
            <a:spLocks noChangeArrowheads="1"/>
          </p:cNvSpPr>
          <p:nvPr/>
        </p:nvSpPr>
        <p:spPr bwMode="auto">
          <a:xfrm>
            <a:off x="4953000" y="2326453"/>
            <a:ext cx="754015" cy="340500"/>
          </a:xfrm>
          <a:prstGeom prst="roundRect">
            <a:avLst>
              <a:gd name="adj" fmla="val 16667"/>
            </a:avLst>
          </a:prstGeom>
          <a:solidFill>
            <a:schemeClr val="tx2">
              <a:lumMod val="50000"/>
            </a:schemeClr>
          </a:solidFill>
          <a:ln>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solidFill>
                  <a:srgbClr val="FFFFFF"/>
                </a:solidFill>
                <a:latin typeface="Calibri"/>
              </a:rPr>
              <a:t>+20</a:t>
            </a:r>
          </a:p>
        </p:txBody>
      </p:sp>
      <p:sp>
        <p:nvSpPr>
          <p:cNvPr id="17" name="AutoShape 7">
            <a:extLst>
              <a:ext uri="{FF2B5EF4-FFF2-40B4-BE49-F238E27FC236}">
                <a16:creationId xmlns:a16="http://schemas.microsoft.com/office/drawing/2014/main" id="{25B0568B-970E-474B-B6CB-C9AD080B3F63}"/>
              </a:ext>
              <a:ext uri="{C183D7F6-B498-43B3-948B-1728B52AA6E4}">
                <adec:decorative xmlns:adec="http://schemas.microsoft.com/office/drawing/2017/decorative" val="1"/>
              </a:ext>
            </a:extLst>
          </p:cNvPr>
          <p:cNvSpPr>
            <a:spLocks noChangeArrowheads="1"/>
          </p:cNvSpPr>
          <p:nvPr/>
        </p:nvSpPr>
        <p:spPr bwMode="auto">
          <a:xfrm>
            <a:off x="6477000" y="2326453"/>
            <a:ext cx="754015" cy="340500"/>
          </a:xfrm>
          <a:prstGeom prst="roundRect">
            <a:avLst>
              <a:gd name="adj" fmla="val 16667"/>
            </a:avLst>
          </a:prstGeom>
          <a:solidFill>
            <a:schemeClr val="tx2">
              <a:lumMod val="50000"/>
            </a:schemeClr>
          </a:solidFill>
          <a:ln>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solidFill>
                  <a:srgbClr val="FFFFFF"/>
                </a:solidFill>
                <a:latin typeface="Calibri"/>
              </a:rPr>
              <a:t>+20</a:t>
            </a:r>
          </a:p>
        </p:txBody>
      </p:sp>
      <p:sp>
        <p:nvSpPr>
          <p:cNvPr id="21" name="AutoShape 7">
            <a:extLst>
              <a:ext uri="{FF2B5EF4-FFF2-40B4-BE49-F238E27FC236}">
                <a16:creationId xmlns:a16="http://schemas.microsoft.com/office/drawing/2014/main" id="{6614B182-723C-4B16-888D-35210F041031}"/>
              </a:ext>
              <a:ext uri="{C183D7F6-B498-43B3-948B-1728B52AA6E4}">
                <adec:decorative xmlns:adec="http://schemas.microsoft.com/office/drawing/2017/decorative" val="1"/>
              </a:ext>
            </a:extLst>
          </p:cNvPr>
          <p:cNvSpPr>
            <a:spLocks noChangeArrowheads="1"/>
          </p:cNvSpPr>
          <p:nvPr/>
        </p:nvSpPr>
        <p:spPr bwMode="auto">
          <a:xfrm>
            <a:off x="7924800" y="2326453"/>
            <a:ext cx="754014" cy="340500"/>
          </a:xfrm>
          <a:prstGeom prst="roundRect">
            <a:avLst>
              <a:gd name="adj" fmla="val 16667"/>
            </a:avLst>
          </a:prstGeom>
          <a:solidFill>
            <a:schemeClr val="bg1">
              <a:lumMod val="85000"/>
            </a:schemeClr>
          </a:solidFill>
          <a:ln>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Calibri"/>
              </a:rPr>
              <a:t>--</a:t>
            </a:r>
          </a:p>
        </p:txBody>
      </p:sp>
      <p:sp>
        <p:nvSpPr>
          <p:cNvPr id="3" name="AutoShape 7">
            <a:extLst>
              <a:ext uri="{FF2B5EF4-FFF2-40B4-BE49-F238E27FC236}">
                <a16:creationId xmlns:a16="http://schemas.microsoft.com/office/drawing/2014/main" id="{239F4075-555D-4D17-8CD0-43F1E1329062}"/>
              </a:ext>
              <a:ext uri="{C183D7F6-B498-43B3-948B-1728B52AA6E4}">
                <adec:decorative xmlns:adec="http://schemas.microsoft.com/office/drawing/2017/decorative" val="1"/>
              </a:ext>
            </a:extLst>
          </p:cNvPr>
          <p:cNvSpPr>
            <a:spLocks noChangeArrowheads="1"/>
          </p:cNvSpPr>
          <p:nvPr/>
        </p:nvSpPr>
        <p:spPr bwMode="auto">
          <a:xfrm>
            <a:off x="3429000" y="2326453"/>
            <a:ext cx="754015" cy="340547"/>
          </a:xfrm>
          <a:prstGeom prst="roundRect">
            <a:avLst>
              <a:gd name="adj" fmla="val 16667"/>
            </a:avLst>
          </a:prstGeom>
          <a:solidFill>
            <a:srgbClr val="00153E"/>
          </a:solidFill>
          <a:ln>
            <a:noFill/>
          </a:ln>
        </p:spPr>
        <p:txBody>
          <a:bodyPr wrap="square" lIns="0" tIns="0" rIns="0" bIns="0" anchor="ct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solidFill>
                  <a:srgbClr val="FFFFFF"/>
                </a:solidFill>
                <a:latin typeface="Calibri"/>
              </a:rPr>
              <a:t>+6</a:t>
            </a:r>
          </a:p>
        </p:txBody>
      </p:sp>
      <p:sp>
        <p:nvSpPr>
          <p:cNvPr id="28" name="Line 11">
            <a:extLst>
              <a:ext uri="{FF2B5EF4-FFF2-40B4-BE49-F238E27FC236}">
                <a16:creationId xmlns:a16="http://schemas.microsoft.com/office/drawing/2014/main" id="{454A055F-2A87-4D55-9A77-8B85E9B05C56}"/>
              </a:ext>
              <a:ext uri="{C183D7F6-B498-43B3-948B-1728B52AA6E4}">
                <adec:decorative xmlns:adec="http://schemas.microsoft.com/office/drawing/2017/decorative" val="1"/>
              </a:ext>
            </a:extLst>
          </p:cNvPr>
          <p:cNvSpPr>
            <a:spLocks noChangeShapeType="1"/>
          </p:cNvSpPr>
          <p:nvPr/>
        </p:nvSpPr>
        <p:spPr bwMode="auto">
          <a:xfrm flipH="1">
            <a:off x="4572000" y="2361471"/>
            <a:ext cx="0" cy="3953577"/>
          </a:xfrm>
          <a:prstGeom prst="line">
            <a:avLst/>
          </a:prstGeom>
          <a:ln w="28575" cap="flat" cmpd="sng" algn="ctr">
            <a:solidFill>
              <a:schemeClr val="dk1"/>
            </a:solidFill>
            <a:prstDash val="solid"/>
            <a:round/>
            <a:headEnd type="none" w="med" len="med"/>
            <a:tailEnd type="none" w="med" len="med"/>
          </a:ln>
          <a:extLst>
            <a:ext uri="{909E8E84-426E-40DD-AFC4-6F175D3DCCD1}">
              <a14:hiddenFill xmlns:a14="http://schemas.microsoft.com/office/drawing/2010/main">
                <a:noFill/>
              </a14:hiddenFill>
            </a:ext>
          </a:extLst>
        </p:spPr>
        <p:style>
          <a:lnRef idx="0">
            <a:scrgbClr r="0" g="0" b="0"/>
          </a:lnRef>
          <a:fillRef idx="0">
            <a:scrgbClr r="0" g="0" b="0"/>
          </a:fillRef>
          <a:effectRef idx="0">
            <a:scrgbClr r="0" g="0" b="0"/>
          </a:effectRef>
          <a:fontRef idx="minor">
            <a:schemeClr val="tx1"/>
          </a:fontRef>
        </p:style>
        <p:txBody>
          <a:bodyPr wrap="square" lIns="0" tIns="0" rIns="0" bIns="0">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29" name="TextBox 28">
            <a:extLst>
              <a:ext uri="{FF2B5EF4-FFF2-40B4-BE49-F238E27FC236}">
                <a16:creationId xmlns:a16="http://schemas.microsoft.com/office/drawing/2014/main" id="{702FDE52-9063-0E44-BBF9-EA2BA25BE537}"/>
              </a:ext>
              <a:ext uri="{C183D7F6-B498-43B3-948B-1728B52AA6E4}">
                <adec:decorative xmlns:adec="http://schemas.microsoft.com/office/drawing/2017/decorative" val="1"/>
              </a:ext>
            </a:extLst>
          </p:cNvPr>
          <p:cNvSpPr txBox="1"/>
          <p:nvPr/>
        </p:nvSpPr>
        <p:spPr>
          <a:xfrm>
            <a:off x="527055" y="6409827"/>
            <a:ext cx="4313357" cy="276999"/>
          </a:xfrm>
          <a:prstGeom prst="rect">
            <a:avLst/>
          </a:prstGeom>
          <a:solidFill>
            <a:schemeClr val="tx1"/>
          </a:solidFill>
        </p:spPr>
        <p:txBody>
          <a:bodyPr wrap="square" rtlCol="0">
            <a:spAutoFit/>
          </a:bodyPr>
          <a:lstStyle/>
          <a:p>
            <a:endParaRPr lang="en-US" sz="1200" i="1" dirty="0">
              <a:solidFill>
                <a:schemeClr val="lt1"/>
              </a:solidFill>
              <a:latin typeface="+mn-lt"/>
            </a:endParaRPr>
          </a:p>
        </p:txBody>
      </p:sp>
    </p:spTree>
    <p:extLst>
      <p:ext uri="{BB962C8B-B14F-4D97-AF65-F5344CB8AC3E}">
        <p14:creationId xmlns:p14="http://schemas.microsoft.com/office/powerpoint/2010/main" val="330446094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corps_RespectAbility_ Battleground Presentation_031820_v3.potx" id="{FB363C44-C4CF-42FA-AE57-916800C0190D}" vid="{723C17FA-E155-4BB1-B2CB-346A347632C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Dcorps_RespectAbility_ Battleground Presentation_031820_v3</Template>
  <TotalTime>548</TotalTime>
  <Words>687</Words>
  <Application>Microsoft Macintosh PowerPoint</Application>
  <PresentationFormat>On-screen Show (4:3)</PresentationFormat>
  <Paragraphs>141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Akzidenz-Grotesk Std Light Ext</vt:lpstr>
      <vt:lpstr>Arial</vt:lpstr>
      <vt:lpstr>Arial Narrow</vt:lpstr>
      <vt:lpstr>Calibri</vt:lpstr>
      <vt:lpstr>Franklin Gothic Demi Cond</vt:lpstr>
      <vt:lpstr>1_Office Theme</vt:lpstr>
      <vt:lpstr>Disability Community in the Final Week of the 2020 Election</vt:lpstr>
      <vt:lpstr>Definition of Battleground</vt:lpstr>
      <vt:lpstr>Definition of the Disability Community </vt:lpstr>
      <vt:lpstr>Nearly half of the disability community in the battleground had voted by the Friday before the election</vt:lpstr>
      <vt:lpstr>Health care tops the economy among the disability community in this election</vt:lpstr>
      <vt:lpstr>Disability community also stands out on addressing inequality,  as a priority in this election</vt:lpstr>
      <vt:lpstr>Disapproval of Trump’s overall job performance is over twice the average among the disability community</vt:lpstr>
      <vt:lpstr>Majority in the disability community “strongly disapprove” of Trump’s handling of the coronavirus outbreak</vt:lpstr>
      <vt:lpstr>Strong Democratic lead in Presidential and House vote across  the disability community   </vt:lpstr>
      <vt:lpstr>Contact Us</vt:lpstr>
    </vt:vector>
  </TitlesOfParts>
  <Company>GQR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Arthur</dc:creator>
  <cp:lastModifiedBy>Eric Ascher</cp:lastModifiedBy>
  <cp:revision>133</cp:revision>
  <cp:lastPrinted>2015-11-05T18:11:43Z</cp:lastPrinted>
  <dcterms:created xsi:type="dcterms:W3CDTF">2020-05-07T16:36:04Z</dcterms:created>
  <dcterms:modified xsi:type="dcterms:W3CDTF">2020-11-03T20:12:57Z</dcterms:modified>
</cp:coreProperties>
</file>